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5"/>
  </p:notesMasterIdLst>
  <p:handoutMasterIdLst>
    <p:handoutMasterId r:id="rId106"/>
  </p:handoutMasterIdLst>
  <p:sldIdLst>
    <p:sldId id="681" r:id="rId2"/>
    <p:sldId id="742" r:id="rId3"/>
    <p:sldId id="741" r:id="rId4"/>
    <p:sldId id="744" r:id="rId5"/>
    <p:sldId id="750" r:id="rId6"/>
    <p:sldId id="755" r:id="rId7"/>
    <p:sldId id="756" r:id="rId8"/>
    <p:sldId id="833" r:id="rId9"/>
    <p:sldId id="832" r:id="rId10"/>
    <p:sldId id="849" r:id="rId11"/>
    <p:sldId id="757" r:id="rId12"/>
    <p:sldId id="759" r:id="rId13"/>
    <p:sldId id="760" r:id="rId14"/>
    <p:sldId id="758" r:id="rId15"/>
    <p:sldId id="761" r:id="rId16"/>
    <p:sldId id="762" r:id="rId17"/>
    <p:sldId id="763" r:id="rId18"/>
    <p:sldId id="764" r:id="rId19"/>
    <p:sldId id="765" r:id="rId20"/>
    <p:sldId id="836" r:id="rId21"/>
    <p:sldId id="766" r:id="rId22"/>
    <p:sldId id="773" r:id="rId23"/>
    <p:sldId id="850" r:id="rId24"/>
    <p:sldId id="780" r:id="rId25"/>
    <p:sldId id="784" r:id="rId26"/>
    <p:sldId id="829" r:id="rId27"/>
    <p:sldId id="830" r:id="rId28"/>
    <p:sldId id="781" r:id="rId29"/>
    <p:sldId id="783" r:id="rId30"/>
    <p:sldId id="785" r:id="rId31"/>
    <p:sldId id="782" r:id="rId32"/>
    <p:sldId id="686" r:id="rId33"/>
    <p:sldId id="687" r:id="rId34"/>
    <p:sldId id="786" r:id="rId35"/>
    <p:sldId id="824" r:id="rId36"/>
    <p:sldId id="839" r:id="rId37"/>
    <p:sldId id="689" r:id="rId38"/>
    <p:sldId id="692" r:id="rId39"/>
    <p:sldId id="690" r:id="rId40"/>
    <p:sldId id="691" r:id="rId41"/>
    <p:sldId id="851" r:id="rId42"/>
    <p:sldId id="787" r:id="rId43"/>
    <p:sldId id="789" r:id="rId44"/>
    <p:sldId id="683" r:id="rId45"/>
    <p:sldId id="840" r:id="rId46"/>
    <p:sldId id="841" r:id="rId47"/>
    <p:sldId id="842" r:id="rId48"/>
    <p:sldId id="843" r:id="rId49"/>
    <p:sldId id="844" r:id="rId50"/>
    <p:sldId id="845" r:id="rId51"/>
    <p:sldId id="846" r:id="rId52"/>
    <p:sldId id="847" r:id="rId53"/>
    <p:sldId id="848" r:id="rId54"/>
    <p:sldId id="827" r:id="rId55"/>
    <p:sldId id="828" r:id="rId56"/>
    <p:sldId id="838" r:id="rId57"/>
    <p:sldId id="826" r:id="rId58"/>
    <p:sldId id="790" r:id="rId59"/>
    <p:sldId id="794" r:id="rId60"/>
    <p:sldId id="795" r:id="rId61"/>
    <p:sldId id="796" r:id="rId62"/>
    <p:sldId id="797" r:id="rId63"/>
    <p:sldId id="798" r:id="rId64"/>
    <p:sldId id="799" r:id="rId65"/>
    <p:sldId id="800" r:id="rId66"/>
    <p:sldId id="791" r:id="rId67"/>
    <p:sldId id="801" r:id="rId68"/>
    <p:sldId id="792" r:id="rId69"/>
    <p:sldId id="825" r:id="rId70"/>
    <p:sldId id="807" r:id="rId71"/>
    <p:sldId id="788" r:id="rId72"/>
    <p:sldId id="653" r:id="rId73"/>
    <p:sldId id="810" r:id="rId74"/>
    <p:sldId id="804" r:id="rId75"/>
    <p:sldId id="805" r:id="rId76"/>
    <p:sldId id="821" r:id="rId77"/>
    <p:sldId id="852" r:id="rId78"/>
    <p:sldId id="855" r:id="rId79"/>
    <p:sldId id="853" r:id="rId80"/>
    <p:sldId id="854" r:id="rId81"/>
    <p:sldId id="856" r:id="rId82"/>
    <p:sldId id="811" r:id="rId83"/>
    <p:sldId id="812" r:id="rId84"/>
    <p:sldId id="813" r:id="rId85"/>
    <p:sldId id="814" r:id="rId86"/>
    <p:sldId id="815" r:id="rId87"/>
    <p:sldId id="816" r:id="rId88"/>
    <p:sldId id="817" r:id="rId89"/>
    <p:sldId id="818" r:id="rId90"/>
    <p:sldId id="601" r:id="rId91"/>
    <p:sldId id="658" r:id="rId92"/>
    <p:sldId id="659" r:id="rId93"/>
    <p:sldId id="660" r:id="rId94"/>
    <p:sldId id="661" r:id="rId95"/>
    <p:sldId id="662" r:id="rId96"/>
    <p:sldId id="819" r:id="rId97"/>
    <p:sldId id="820" r:id="rId98"/>
    <p:sldId id="822" r:id="rId99"/>
    <p:sldId id="802" r:id="rId100"/>
    <p:sldId id="793" r:id="rId101"/>
    <p:sldId id="656" r:id="rId102"/>
    <p:sldId id="655" r:id="rId103"/>
    <p:sldId id="823" r:id="rId104"/>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66FF33"/>
    <a:srgbClr val="C3BE05"/>
    <a:srgbClr val="FF99FF"/>
    <a:srgbClr val="CC00FF"/>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99369" autoAdjust="0"/>
  </p:normalViewPr>
  <p:slideViewPr>
    <p:cSldViewPr>
      <p:cViewPr varScale="1">
        <p:scale>
          <a:sx n="78" d="100"/>
          <a:sy n="78" d="100"/>
        </p:scale>
        <p:origin x="74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1" d="100"/>
          <a:sy n="61" d="100"/>
        </p:scale>
        <p:origin x="-2811" y="-9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11/3/2023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2.1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0,'4'4,"1"0,0-1,0 0,0 1,0-2,1 1,-1-1,1 0,-1 0,1 0,0-1,0 1,6-1,14 2,44-2,-42-2,507 0,-504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2.803"/>
    </inkml:context>
    <inkml:brush xml:id="br0">
      <inkml:brushProperty name="width" value="0.2" units="cm"/>
      <inkml:brushProperty name="height" value="0.2" units="cm"/>
      <inkml:brushProperty name="color" value="#FF0066"/>
    </inkml:brush>
  </inkml:definitions>
  <inkml:trace contextRef="#ctx0" brushRef="#br0">0 0 24575,'19'32'0,"2"0"0,42 48 0,-1-1 0,-22-24 0,54 102 0,-77-126 0,3-1 0,27 34 0,-29-41 0,0 1 0,-2 1 0,-1 0 0,15 32 0,-28-51 0,0 0 0,0 1 0,-1-1 0,1 0 0,-1 1 0,-1-1 0,1 0 0,-1 1 0,-1-1 0,1 1 0,-1-1 0,0 0 0,0 1 0,-3 7 0,-3 4 0,-1 0 0,0 0 0,-15 21 0,-9 17 0,4 2 0,-4-2 0,-1-2 0,-47 59 0,60-91 59,-35 30 0,7-8-1542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3.155"/>
    </inkml:context>
    <inkml:brush xml:id="br0">
      <inkml:brushProperty name="width" value="0.2" units="cm"/>
      <inkml:brushProperty name="height" value="0.2" units="cm"/>
      <inkml:brushProperty name="color" value="#FF0066"/>
    </inkml:brush>
  </inkml:definitions>
  <inkml:trace contextRef="#ctx0" brushRef="#br0">0 96 24575,'10'-1'0,"0"0"0,0-1 0,0 0 0,12-4 0,16-4 0,86-5 0,-79 11 0,-1-1 0,58-16 0,-67 12 0,0 2 0,0 1 0,53-1 0,109 8 0,-72 2 0,-111-2 0,-1 0 0,1 0 0,0 1 0,-1 1 0,0 0 0,1 1 0,-1 0 0,-1 1 0,1 1 0,-1 0 0,0 1 0,0 0 0,0 1 0,-1 0 0,20 19 0,-27-24 4,1-1 0,-1 1-1,1-1 1,0 0-1,0 0 1,0 0 0,1-1-1,-1 0 1,0 0 0,1 0-1,-1-1 1,0 1 0,1-1-1,6-1 1,29 3-1424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342"/>
    </inkml:context>
    <inkml:brush xml:id="br0">
      <inkml:brushProperty name="width" value="0.2" units="cm"/>
      <inkml:brushProperty name="height" value="0.2" units="cm"/>
      <inkml:brushProperty name="color" value="#FF0066"/>
    </inkml:brush>
  </inkml:definitions>
  <inkml:trace contextRef="#ctx0" brushRef="#br0">39 1 24575,'14'9'0,"-1"1"0,1 0 0,-2 1 0,0 1 0,0 0 0,19 25 0,-9-10 0,4 2 0,0 2 0,-3 1 0,0 1 0,-2 1 0,-2 1 0,20 49 0,-20-40 0,-11-27 0,-1 0 0,-1 0 0,0 1 0,-1 0 0,3 23 0,-8-36 0,1 0 0,-1-1 0,0 1 0,-1 0 0,1-1 0,-1 1 0,0 0 0,0-1 0,0 1 0,-1-1 0,0 1 0,0-1 0,0 0 0,0 0 0,-1 0 0,1 0 0,-1 0 0,0-1 0,0 1 0,-1-1 0,1 1 0,-1-1 0,1 0 0,-1-1 0,-8 5 0,-37 25 60,-83 68 0,-33 51-1545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24.669"/>
    </inkml:context>
    <inkml:brush xml:id="br0">
      <inkml:brushProperty name="width" value="0.2" units="cm"/>
      <inkml:brushProperty name="height" value="0.2" units="cm"/>
      <inkml:brushProperty name="color" value="#FF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6T17:46:24.8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0,'500'17,"-106"0,729-13,-1075-4,-14-1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2.085"/>
    </inkml:context>
    <inkml:brush xml:id="br0">
      <inkml:brushProperty name="width" value="0.2" units="cm"/>
      <inkml:brushProperty name="height" value="0.2" units="cm"/>
      <inkml:brushProperty name="color" value="#FF0066"/>
    </inkml:brush>
  </inkml:definitions>
  <inkml:trace contextRef="#ctx0" brushRef="#br0">0 37 24575,'361'9'0,"17"0"0,-216 0 0,-14 0 0,566-9 0,-703 0 0,0-1 0,0 0 0,0-1 0,0 0 0,0-1 0,-1 0 0,1-1 0,-1 0 0,0 0 0,0-1 0,0 0 0,-1-1 0,12-9 0,-17 13-49,0-1 1,0 1-1,0 1 0,0-1 0,0 0 1,1 1-1,-1 0 0,0 0 0,1 0 1,-1 0-1,1 1 0,-1 0 0,1 0 1,0 0-1,-1 1 0,1-1 0,-1 1 1,0 0-1,1 0 0,-1 1 0,0-1 1,1 1-1,-1 0 0,0 0 0,0 0 0,-1 1 1,7 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44.317"/>
    </inkml:context>
    <inkml:brush xml:id="br0">
      <inkml:brushProperty name="width" value="0.2" units="cm"/>
      <inkml:brushProperty name="height" value="0.2" units="cm"/>
      <inkml:brushProperty name="color" value="#FF0066"/>
    </inkml:brush>
  </inkml:definitions>
  <inkml:trace contextRef="#ctx0" brushRef="#br0">106 1 24575,'4'6'0,"0"0"0,1 0 0,0 0 0,0-1 0,0 1 0,1-1 0,-1-1 0,1 1 0,0-1 0,1 0 0,-1 0 0,1-1 0,11 5 0,-9-4 0,-1 0 0,1 1 0,-1 0 0,1 0 0,-1 1 0,-1 0 0,12 12 0,-3 2 0,-2-1 0,0 2 0,-2 0 0,16 35 0,-10-23 0,-14-26 0,0-1 0,-1 1 0,1 1 0,-1-1 0,3 12 0,5 14 0,-9-28 0,0-1 0,0 1 0,-1 0 0,1 0 0,-1 0 0,1 8 0,-2-11 0,-1 0 0,1 0 0,0 0 0,-1 0 0,1 0 0,-1 0 0,0 0 0,1 0 0,-1 0 0,0 0 0,0 0 0,-1 0 0,1-1 0,0 1 0,0 0 0,-1-1 0,1 1 0,-1-1 0,1 0 0,-4 2 0,-53 36 0,44-31 0,0 1 0,1 0 0,0 0 0,1 1 0,0 1 0,-16 19 0,-6 8 0,24-29 0,0 2 0,1 0 0,-8 11 0,-31 44 0,35-51 0,1 2 0,0-1 0,2 2 0,-11 19 0,6-8 27,11-21-305,0 0-1,0 0 1,0 1-1,-2 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0.129"/>
    </inkml:context>
    <inkml:brush xml:id="br0">
      <inkml:brushProperty name="width" value="0.2" units="cm"/>
      <inkml:brushProperty name="height" value="0.2" units="cm"/>
      <inkml:brushProperty name="color" value="#FF0066"/>
    </inkml:brush>
  </inkml:definitions>
  <inkml:trace contextRef="#ctx0" brushRef="#br0">1 1 24575,'969'0'0,"-938"1"0,38 7 0,-37-3 0,34 0 0,-28-6-77,-19 0-245,0 1 0,0 1 0,35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1.890"/>
    </inkml:context>
    <inkml:brush xml:id="br0">
      <inkml:brushProperty name="width" value="0.2" units="cm"/>
      <inkml:brushProperty name="height" value="0.2" units="cm"/>
      <inkml:brushProperty name="color" value="#FF0066"/>
    </inkml:brush>
  </inkml:definitions>
  <inkml:trace contextRef="#ctx0" brushRef="#br0">0 1 24575,'9'6'0,"0"1"0,0-1 0,0 0 0,1-1 0,0 0 0,0-1 0,12 4 0,20 10 0,-17-7 0,-15-7 0,-1 0 0,0 1 0,1 0 0,11 10 0,-18-13 0,-1 0 0,0 1 0,1-1 0,-1 1 0,0-1 0,0 1 0,-1 0 0,1 0 0,-1 0 0,1 0 0,-1 0 0,0 0 0,0 0 0,0 0 0,0 1 0,-1-1 0,0 0 0,1 5 0,-3 24 0,0 0 0,-3 0 0,-9 38 0,0 1 0,12-58 0,-1 0 0,-1 0 0,0 0 0,-1-1 0,0 1 0,0-1 0,-2-1 0,1 1 0,-2-1 0,-16 21 0,-49 77 134,18-24-1633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6.256"/>
    </inkml:context>
    <inkml:brush xml:id="br0">
      <inkml:brushProperty name="width" value="0.2" units="cm"/>
      <inkml:brushProperty name="height" value="0.2" units="cm"/>
      <inkml:brushProperty name="color" value="#FF0066"/>
    </inkml:brush>
  </inkml:definitions>
  <inkml:trace contextRef="#ctx0" brushRef="#br0">18055 2907 24575,'2'0'0,"0"-1"0,-1 1 0,1-1 0,0 1 0,-1-1 0,1 0 0,-1 0 0,1 0 0,-1 0 0,1 0 0,-1 0 0,1 0 0,-1-1 0,0 1 0,0 0 0,0-1 0,0 1 0,0-1 0,0 1 0,0-1 0,0 1 0,-1-1 0,2-2 0,12-39 0,-11 25 0,-1-1 0,0 1 0,-1 0 0,-1 0 0,-1-1 0,-1 1 0,0 0 0,-1 0 0,-1 0 0,-1 1 0,-1-1 0,-14-32 0,-10-7 0,-1 1 0,-53-69 0,64 96 0,-44-58 0,-4 2 0,-3 3 0,-4 3 0,-3 4 0,-135-100 0,-32 4-249,-6 10-1,-8 12 1,-361-152-1,209 137-249,-679-177 0,-262 83 499,-17 132 0,27 82 0,2 41 0,916 4 0,-1577 73 0,1246 10 0,1 27 0,337-48 0,-634 122-158,17 91 0,913-236 289,1 6-1,2 5 1,-216 129 0,226-104 415,4 3 1,-148 147-1,-145 221-396,189-150-150,23 12 0,105-172 0,-25 46 0,7 5 0,-82 226 0,141-303 0,4 1 0,6 2 0,4 1 0,6 1 0,-8 167 0,27-256 0,-25 646 0,18-504 0,7-1 0,35 282 0,72 100 0,-45-254 0,-11-62 0,139 386 0,-26-262 0,-77-180 0,-62-126 0,3-2 0,2-1 0,58 73 0,-79-112 0,0-1 0,1 0 0,0 0 0,1-2 0,-1 1 0,1-1 0,1-1 0,0 0 0,0 0 0,0-1 0,14 4 0,22 4 0,78 11 0,-109-22 0,106 11 0,233-5 0,-258-9 0,584-50 0,-652 48 0,13-3 0,-28 3 0,0 1 0,0 0 0,0 2 0,1-1 0,-1 2 0,0 0 0,17 4 0,-4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6:57.659"/>
    </inkml:context>
    <inkml:brush xml:id="br0">
      <inkml:brushProperty name="width" value="0.2" units="cm"/>
      <inkml:brushProperty name="height" value="0.2" units="cm"/>
      <inkml:brushProperty name="color" value="#FF0066"/>
    </inkml:brush>
  </inkml:definitions>
  <inkml:trace contextRef="#ctx0" brushRef="#br0">216 1 24575,'10'4'0,"0"1"0,0 1 0,-1 0 0,1 0 0,-1 0 0,11 12 0,21 13 0,1-2 0,0 1 0,-3 2 0,0 2 0,52 60 0,-76-74 0,-2 1 0,0 1 0,-1 0 0,11 28 0,4 7 0,-25-53 0,0 0 0,0 0 0,-1 0 0,1 0 0,-1 0 0,0 0 0,0 0 0,0 1 0,-1-1 0,1 0 0,-1 1 0,0-1 0,0 0 0,-1 1 0,1-1 0,-1 0 0,-1 6 0,-1-4 0,0-1 0,0 1 0,0-1 0,-1 0 0,0 0 0,0 0 0,0 0 0,-1-1 0,1 1 0,-1-1 0,-7 4 0,-40 32 0,-97 69 0,-34 0 0,9-6 0,86-34-1365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17:47:11.491"/>
    </inkml:context>
    <inkml:brush xml:id="br0">
      <inkml:brushProperty name="width" value="0.2" units="cm"/>
      <inkml:brushProperty name="height" value="0.2" units="cm"/>
      <inkml:brushProperty name="color" value="#FF0066"/>
    </inkml:brush>
  </inkml:definitions>
  <inkml:trace contextRef="#ctx0" brushRef="#br0">0 0 24575,'1918'0'-1365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11/3/2023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a:t>
            </a:fld>
            <a:endParaRPr lang="en-US" dirty="0"/>
          </a:p>
        </p:txBody>
      </p:sp>
    </p:spTree>
    <p:extLst>
      <p:ext uri="{BB962C8B-B14F-4D97-AF65-F5344CB8AC3E}">
        <p14:creationId xmlns:p14="http://schemas.microsoft.com/office/powerpoint/2010/main" val="324669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a:t>
            </a:fld>
            <a:endParaRPr lang="en-US" dirty="0"/>
          </a:p>
        </p:txBody>
      </p:sp>
    </p:spTree>
    <p:extLst>
      <p:ext uri="{BB962C8B-B14F-4D97-AF65-F5344CB8AC3E}">
        <p14:creationId xmlns:p14="http://schemas.microsoft.com/office/powerpoint/2010/main" val="3271065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a:t>
            </a:fld>
            <a:endParaRPr lang="en-US" dirty="0"/>
          </a:p>
        </p:txBody>
      </p:sp>
    </p:spTree>
    <p:extLst>
      <p:ext uri="{BB962C8B-B14F-4D97-AF65-F5344CB8AC3E}">
        <p14:creationId xmlns:p14="http://schemas.microsoft.com/office/powerpoint/2010/main" val="263180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10781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97127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287809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1891577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170191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2679913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240361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70270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49205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473992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4078700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60969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1232879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1607167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160765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49335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4151300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180675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271250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634164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166855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3277330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599770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123943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1273161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940508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40</a:t>
            </a:fld>
            <a:endParaRPr lang="en-US" dirty="0"/>
          </a:p>
        </p:txBody>
      </p:sp>
    </p:spTree>
    <p:extLst>
      <p:ext uri="{BB962C8B-B14F-4D97-AF65-F5344CB8AC3E}">
        <p14:creationId xmlns:p14="http://schemas.microsoft.com/office/powerpoint/2010/main" val="3014892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147815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1718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a:t>
            </a:fld>
            <a:endParaRPr lang="en-US" dirty="0"/>
          </a:p>
        </p:txBody>
      </p:sp>
    </p:spTree>
    <p:extLst>
      <p:ext uri="{BB962C8B-B14F-4D97-AF65-F5344CB8AC3E}">
        <p14:creationId xmlns:p14="http://schemas.microsoft.com/office/powerpoint/2010/main" val="107311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3968802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27260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2617247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298677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2824403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517293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2444787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3340587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3718111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1143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a:t>
            </a:fld>
            <a:endParaRPr lang="en-US" dirty="0"/>
          </a:p>
        </p:txBody>
      </p:sp>
    </p:spTree>
    <p:extLst>
      <p:ext uri="{BB962C8B-B14F-4D97-AF65-F5344CB8AC3E}">
        <p14:creationId xmlns:p14="http://schemas.microsoft.com/office/powerpoint/2010/main" val="384979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3146852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2141916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2017241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327554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618572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4202180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3494816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41015857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3082383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331096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a:t>
            </a:fld>
            <a:endParaRPr lang="en-US" dirty="0"/>
          </a:p>
        </p:txBody>
      </p:sp>
    </p:spTree>
    <p:extLst>
      <p:ext uri="{BB962C8B-B14F-4D97-AF65-F5344CB8AC3E}">
        <p14:creationId xmlns:p14="http://schemas.microsoft.com/office/powerpoint/2010/main" val="222875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40995231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182237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1399156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1688139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18576994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74</a:t>
            </a:fld>
            <a:endParaRPr lang="en-US" dirty="0"/>
          </a:p>
        </p:txBody>
      </p:sp>
    </p:spTree>
    <p:extLst>
      <p:ext uri="{BB962C8B-B14F-4D97-AF65-F5344CB8AC3E}">
        <p14:creationId xmlns:p14="http://schemas.microsoft.com/office/powerpoint/2010/main" val="3405691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38382053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76</a:t>
            </a:fld>
            <a:endParaRPr lang="en-US" dirty="0"/>
          </a:p>
        </p:txBody>
      </p:sp>
    </p:spTree>
    <p:extLst>
      <p:ext uri="{BB962C8B-B14F-4D97-AF65-F5344CB8AC3E}">
        <p14:creationId xmlns:p14="http://schemas.microsoft.com/office/powerpoint/2010/main" val="2283920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143613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305201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a:t>
            </a:fld>
            <a:endParaRPr lang="en-US" dirty="0"/>
          </a:p>
        </p:txBody>
      </p:sp>
    </p:spTree>
    <p:extLst>
      <p:ext uri="{BB962C8B-B14F-4D97-AF65-F5344CB8AC3E}">
        <p14:creationId xmlns:p14="http://schemas.microsoft.com/office/powerpoint/2010/main" val="433371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269443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20953676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3126786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2902619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3374110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3551821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40305793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1630524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1458113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106009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a:t>
            </a:fld>
            <a:endParaRPr lang="en-US" dirty="0"/>
          </a:p>
        </p:txBody>
      </p:sp>
    </p:spTree>
    <p:extLst>
      <p:ext uri="{BB962C8B-B14F-4D97-AF65-F5344CB8AC3E}">
        <p14:creationId xmlns:p14="http://schemas.microsoft.com/office/powerpoint/2010/main" val="2757924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163546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33438279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32587769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3413459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2777568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21095410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2202486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5936943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33531777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380349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a:t>
            </a:fld>
            <a:endParaRPr lang="en-US" dirty="0"/>
          </a:p>
        </p:txBody>
      </p:sp>
    </p:spTree>
    <p:extLst>
      <p:ext uri="{BB962C8B-B14F-4D97-AF65-F5344CB8AC3E}">
        <p14:creationId xmlns:p14="http://schemas.microsoft.com/office/powerpoint/2010/main" val="308676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26595552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366757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4"/>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29"/>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7" name="Rectangle 6"/>
          <p:cNvSpPr>
            <a:spLocks noGrp="1"/>
          </p:cNvSpPr>
          <p:nvPr>
            <p:ph type="dt" sz="half" idx="31"/>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ACB2EC6F-6501-4E04-BD6C-A8A6CABB2C5B}" type="datetimeFigureOut">
              <a:rPr kumimoji="0" lang="en-US" smtClean="0"/>
              <a:pPr/>
              <a:t>11/3/2023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a:p>
        </p:txBody>
      </p:sp>
      <p:sp>
        <p:nvSpPr>
          <p:cNvPr id="8" name="Rectangle 7"/>
          <p:cNvSpPr>
            <a:spLocks noGrp="1"/>
          </p:cNvSpPr>
          <p:nvPr>
            <p:ph type="dt" sz="half" idx="17"/>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30C84A2-23CF-44F5-B813-5187ED5C7D1C}" type="datetimeFigureOut">
              <a:rPr kumimoji="0" lang="en-US" sz="1200" smtClean="0">
                <a:solidFill>
                  <a:schemeClr val="tx2"/>
                </a:solidFill>
              </a:rPr>
              <a:pPr/>
              <a:t>11/3/2023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F30C84A2-23CF-44F5-B813-5187ED5C7D1C}" type="datetimeFigureOut">
              <a:rPr kumimoji="0" lang="en-US" sz="1200" smtClean="0">
                <a:solidFill>
                  <a:schemeClr val="tx2"/>
                </a:solidFill>
              </a:rPr>
              <a:pPr/>
              <a:t>11/3/2023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EidjMIlQ3x4"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6.xml"/><Relationship Id="rId18" Type="http://schemas.openxmlformats.org/officeDocument/2006/relationships/image" Target="../media/image380.png"/><Relationship Id="rId26" Type="http://schemas.openxmlformats.org/officeDocument/2006/relationships/image" Target="../media/image4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35.xml"/><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customXml" Target="../ink/ink5.xml"/><Relationship Id="rId24" Type="http://schemas.openxmlformats.org/officeDocument/2006/relationships/image" Target="../media/image4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9.xml"/><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1rmPnO1eqL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medium.com/@shachishah.ce/do-we-really-need-gpu-for-deep-learning-47042c02efe2"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362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人工智慧簡介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在設計人工智慧時，就儘可能將知識放入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放入的空間有限，可能無法全部放入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就算可以全部放入，但人類知識有限，最多只能和人類一樣</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新獲得的知識要再放入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新知識可能和舊知識衝突</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電子電腦只知道</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人工智慧的早期就是將知識用電子的方式放入智慧體中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先天的智慧越多越好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2917496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年，當紅的機器學習是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GBM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仍然專注神經網路的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Bengio</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Hinton</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年首度使用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的挑戰賽，首度以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83.6%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的準確率超越機器學習的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74.3%</a:t>
            </a: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96.4%</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自此神經網路主宰了機器學習領域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CERN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換成神經網路來分析</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LHC</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上</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Altas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探測器的資料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Keras</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深度學習重出江湖</a:t>
            </a:r>
          </a:p>
        </p:txBody>
      </p:sp>
    </p:spTree>
    <p:extLst>
      <p:ext uri="{BB962C8B-B14F-4D97-AF65-F5344CB8AC3E}">
        <p14:creationId xmlns:p14="http://schemas.microsoft.com/office/powerpoint/2010/main" val="123598220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24000"/>
            <a:ext cx="8229600" cy="4031873"/>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(Linear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(Logistics Regression)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權重、偏移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(Weight, Bias)</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(Activation Function)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損失函式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(Loss Function)</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MSE(Mean Square Error)</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參數及超參數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04800"/>
            <a:ext cx="7162800" cy="990600"/>
          </a:xfrm>
          <a:prstGeom prst="rect">
            <a:avLst/>
          </a:prstGeom>
        </p:spPr>
        <p:txBody>
          <a:bodyPr tIns="91440" bIns="91440" anchor="b" anchorCtr="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5800" y="1539025"/>
            <a:ext cx="8229600" cy="5016758"/>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(Neural Network)</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層、輪、批次</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(layer, epoch, batch)</a:t>
            </a:r>
          </a:p>
          <a:p>
            <a:pPr marL="361950" indent="-36195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Train, validation, test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最佳化方法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梯度下降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(SGD)</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學習率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(Learning Rate)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連鎖律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(Chain Rule)</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(Back propagation)</a:t>
            </a:r>
          </a:p>
          <a:p>
            <a:pPr marL="361950" indent="-36195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交叉熵</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(Cross Entropy)</a:t>
            </a:r>
          </a:p>
          <a:p>
            <a:pPr marL="361950" indent="-361950">
              <a:buFont typeface="Arial" panose="020B0604020202020204" pitchFamily="34" charset="0"/>
              <a:buChar char="•"/>
            </a:pP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Softmax</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just">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Deep Learning</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基礎</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224057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Q&amp;A</a:t>
            </a:r>
          </a:p>
        </p:txBody>
      </p:sp>
    </p:spTree>
    <p:extLst>
      <p:ext uri="{BB962C8B-B14F-4D97-AF65-F5344CB8AC3E}">
        <p14:creationId xmlns:p14="http://schemas.microsoft.com/office/powerpoint/2010/main" val="730340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現代人工智慧的起源</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532817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0075"/>
            <a:ext cx="8229600" cy="144655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 College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數學系助理教授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John McCarthy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舉辦的暑期工作坊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6" name="Picture 8">
            <a:extLst>
              <a:ext uri="{FF2B5EF4-FFF2-40B4-BE49-F238E27FC236}">
                <a16:creationId xmlns:a16="http://schemas.microsoft.com/office/drawing/2014/main" id="{CBD87342-E3C9-2B10-CE11-32D1D6F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95600"/>
            <a:ext cx="50292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08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0075"/>
            <a:ext cx="8229600" cy="954107"/>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找一批精心挑選的科學家來讓機器具有智慧，完成人類的工作</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類似物理界的索爾維會議？</a:t>
            </a: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2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AutoShape 4">
            <a:extLst>
              <a:ext uri="{FF2B5EF4-FFF2-40B4-BE49-F238E27FC236}">
                <a16:creationId xmlns:a16="http://schemas.microsoft.com/office/drawing/2014/main" id="{92732559-5477-C738-03B0-74AF3333DAE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076" name="Picture 4">
            <a:extLst>
              <a:ext uri="{FF2B5EF4-FFF2-40B4-BE49-F238E27FC236}">
                <a16:creationId xmlns:a16="http://schemas.microsoft.com/office/drawing/2014/main" id="{0E9B4DE5-F507-CADB-9F6F-9B08BA5D6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319" y="3048000"/>
            <a:ext cx="4805362" cy="35979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索爾維會議- 維基百科，自由的百科全書">
            <a:extLst>
              <a:ext uri="{FF2B5EF4-FFF2-40B4-BE49-F238E27FC236}">
                <a16:creationId xmlns:a16="http://schemas.microsoft.com/office/drawing/2014/main" id="{79E79487-FC1C-2819-0EA5-D0C6B89F58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422507"/>
            <a:ext cx="1652610" cy="119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81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人類在掌握了大量的科學知識後，看到大自然的力量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因此希望能有一種「讓不是人類的東西來完成人類的事情」的想法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在「智慧」這個領域，就是「能自動化執行一般人類的智慧工作」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年代逐漸達成共識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認為「先天」的智慧就是全部的智慧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充滿</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規則</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的人工智慧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48487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p:txBody>
      </p:sp>
    </p:spTree>
    <p:extLst>
      <p:ext uri="{BB962C8B-B14F-4D97-AF65-F5344CB8AC3E}">
        <p14:creationId xmlns:p14="http://schemas.microsoft.com/office/powerpoint/2010/main" val="290040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以規則為基礎的方式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(rule based)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人工智慧研究中的一個集合術語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基於問題、邏輯和搜尋的高級符號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年代中期到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年代後期，符號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一直是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研究的主要範式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年代的專家系統</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(Expert System)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達到高峰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p:txBody>
      </p:sp>
    </p:spTree>
    <p:extLst>
      <p:ext uri="{BB962C8B-B14F-4D97-AF65-F5344CB8AC3E}">
        <p14:creationId xmlns:p14="http://schemas.microsoft.com/office/powerpoint/2010/main" val="7264432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21236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靈感來自於西洋棋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找出某一個領域中的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所有規則</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設計出一個邏輯來實現所有規則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將問題丟入邏輯，最後會得出答案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定義規則來找答案</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80266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你不可能定義某一個領域中的所有規則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一個問題的規則變得更複雜，更模糊，規則間就互相矛盾，又得建立新規則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從「邏輯能力」進化的「感知能力」時，以規則為主的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無法再適用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規劃再詳盡的規則，也無法處理沒看過的問題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翻譯問題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永遠無法超越設計者的智慧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但能解決大部分邏輯性的問題了</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870404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113947"/>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以圍棋為例，所有的排列組合為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19x19</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大約等於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174</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比可觀測宇宙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半徑</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465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億光年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所有原子總合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還多</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就算每個原子當作一個位元都無法計算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的走向終點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https://www.youtube.com/watch?v=EidjMIlQ3x4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如何計算宇宙中所有的原子數</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endParaRPr kumimoji="1" lang="en-US" altLang="zh-TW" sz="3200" b="1" baseline="300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4015977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什麼是人工智慧</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49197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 inside | CommitStrip">
            <a:extLst>
              <a:ext uri="{FF2B5EF4-FFF2-40B4-BE49-F238E27FC236}">
                <a16:creationId xmlns:a16="http://schemas.microsoft.com/office/drawing/2014/main" id="{2DCD4058-2321-FEDC-7651-DB3F3981A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47688"/>
            <a:ext cx="619125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212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15090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不再建立規則，但必須有問題和答案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多次將題目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答案丟入一個機制</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慢慢找出這個機制的「統計結構」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設計規則</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得出答案</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舊</a:t>
            </a:r>
            <a:r>
              <a:rPr kumimoji="1" lang="en-US" altLang="zh-TW" sz="3200" b="1" dirty="0">
                <a:solidFill>
                  <a:schemeClr val="tx2">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答案</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得出規律</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可將未知問題丟入規律獲得答案</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比較符合人類學習的方法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「後天」獲得的能力</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機器學習從答案中找規律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639237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871722"/>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聯結主義，又稱仿生學派或生理學派</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是一種基於神經網路和網路間的連接機制與學習演算法的智慧模擬方法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強調智慧活動是由大量簡單單元通過複雜連接後平行運行的結果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基本思想是，既然生物智慧是由神經網路產生的，那就通過人工方式構造神經網路，再訓練人工神經網路產生智慧</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5882780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機器學習的要素及方法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13567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53943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從陌生到熟悉的過程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獲得一些知識，此知識可以用來處理特定問題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具備舉一反三的能力</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泛化，普適化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可供外界的人進行評估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天花板是全世界最聰明的人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7279527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676400"/>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開發</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統計模型</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的科學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演算法和統計模型讓電腦系統根據</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和推理來執行任務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不再需要</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由人類輸入精確的指令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電腦系統使用演算法處理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的歷史</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，從中</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找出資料的模式</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電腦能精準地根據輸入的資料集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預測結果</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可以使用數百萬張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光片和對應的診斷結果來訓練一支醫療應用程式，程式可以僅透過 </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光片就能診斷病人是否罹患癌症。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457200"/>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機器學習的定義</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3474559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5F10C0-FBF9-86EB-5732-33613FF45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2324100"/>
            <a:ext cx="8904397"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932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輸入資料：語音、文字、圖像、影片等任何可數位化的資料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標準答案：由人類所判斷出來的結果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評估方法：評估演算法執行優劣的方法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問題：如何將自然世界中的資料</a:t>
            </a: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成數位世界中的資料？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機器學習要素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1969221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表徵學習</a:t>
            </a:r>
            <a:endPar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r>
              <a:rPr kumimoji="1" lang="en-US" altLang="zh-TW" sz="44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(Representation Learning)</a:t>
            </a:r>
          </a:p>
        </p:txBody>
      </p:sp>
      <p:sp>
        <p:nvSpPr>
          <p:cNvPr id="2" name="文字方塊 1">
            <a:extLst>
              <a:ext uri="{FF2B5EF4-FFF2-40B4-BE49-F238E27FC236}">
                <a16:creationId xmlns:a16="http://schemas.microsoft.com/office/drawing/2014/main" id="{3817503A-7975-0443-8ABA-05AD9954B50E}"/>
              </a:ext>
            </a:extLst>
          </p:cNvPr>
          <p:cNvSpPr txBox="1"/>
          <p:nvPr/>
        </p:nvSpPr>
        <p:spPr>
          <a:xfrm>
            <a:off x="533400" y="22098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將輸入點轉換成有意義的輸出，例如輸入一張照片，輸出是「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轉換次數不限，會有很多「中間過程」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資料只是一直在改變「表徵」，例如從多維矩陣變成一個純量的過程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最後輸出的表徵，和標準答案的表徵相同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比較兩個表徵的差異</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想辦法讓此兩個表徵的差異不斷變小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36053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3416320"/>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「人工」：已知科學原理的方法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「智慧」：對應到人類不同的能力</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人類自古以來一直希望非生命的物體能具備人類的能力，這就是人工智慧</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什麼是人工智慧</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631826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機器學習的數學範式</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42910506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24122"/>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輸入數字，知道這個數是不是質數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輸入圖片，知道圖片中有貓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輸入語音，知道對應的文字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輸入影片，知道如何把影片中主角的臉換成自己的臉</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輸入一盤圍棋，知道下一個子落在哪裏整盤才不會輸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一個問題，獲得正確的解答</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457200"/>
            <a:ext cx="7315200" cy="990600"/>
          </a:xfrm>
          <a:prstGeom prst="rect">
            <a:avLst/>
          </a:prstGeom>
        </p:spPr>
        <p:txBody>
          <a:bodyPr tIns="91440" bIns="91440" anchor="b" anchorCtr="0">
            <a:noAutofit/>
          </a:bodyPr>
          <a:lstStyle/>
          <a:p>
            <a:pPr algn="ctr">
              <a:spcBef>
                <a:spcPct val="20000"/>
              </a:spcBef>
              <a:defRPr/>
            </a:pPr>
            <a:r>
              <a:rPr kumimoji="0" lang="zh-TW" altLang="en-US" sz="44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學習就是獲得解答的「能力」</a:t>
            </a:r>
          </a:p>
        </p:txBody>
      </p:sp>
    </p:spTree>
    <p:extLst>
      <p:ext uri="{BB962C8B-B14F-4D97-AF65-F5344CB8AC3E}">
        <p14:creationId xmlns:p14="http://schemas.microsoft.com/office/powerpoint/2010/main" val="40108138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52600"/>
            <a:ext cx="8229600" cy="646331"/>
          </a:xfrm>
          <a:prstGeom prst="rect">
            <a:avLst/>
          </a:prstGeom>
          <a:noFill/>
        </p:spPr>
        <p:txBody>
          <a:bodyPr wrap="square" rtlCol="0">
            <a:spAutoFit/>
          </a:bodyPr>
          <a:lstStyle/>
          <a:p>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輸入一個數字，知道這個數是不是質數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0668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能力值的獲得方法之一</a:t>
            </a:r>
          </a:p>
        </p:txBody>
      </p:sp>
      <p:pic>
        <p:nvPicPr>
          <p:cNvPr id="6146" name="Picture 2"/>
          <p:cNvPicPr>
            <a:picLocks noChangeAspect="1" noChangeArrowheads="1"/>
          </p:cNvPicPr>
          <p:nvPr/>
        </p:nvPicPr>
        <p:blipFill>
          <a:blip r:embed="rId3" cstate="print"/>
          <a:srcRect/>
          <a:stretch>
            <a:fillRect/>
          </a:stretch>
        </p:blipFill>
        <p:spPr bwMode="auto">
          <a:xfrm>
            <a:off x="1905000" y="2743200"/>
            <a:ext cx="5572463" cy="2819400"/>
          </a:xfrm>
          <a:prstGeom prst="rect">
            <a:avLst/>
          </a:prstGeom>
          <a:noFill/>
          <a:ln w="9525">
            <a:noFill/>
            <a:miter lim="800000"/>
            <a:headEnd/>
            <a:tailEnd/>
          </a:ln>
        </p:spPr>
      </p:pic>
      <p:sp>
        <p:nvSpPr>
          <p:cNvPr id="6" name="文字方塊 5"/>
          <p:cNvSpPr txBox="1"/>
          <p:nvPr/>
        </p:nvSpPr>
        <p:spPr>
          <a:xfrm>
            <a:off x="381000" y="5943600"/>
            <a:ext cx="8229600" cy="646331"/>
          </a:xfrm>
          <a:prstGeom prst="rect">
            <a:avLst/>
          </a:prstGeom>
          <a:noFill/>
        </p:spPr>
        <p:txBody>
          <a:bodyPr wrap="square" rtlCol="0">
            <a:spAutoFit/>
          </a:bodyPr>
          <a:lstStyle/>
          <a:p>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isPrime</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是一個具有</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判斷質數能力</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函式</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2366296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457200" y="1702146"/>
            <a:ext cx="8458200" cy="3970318"/>
          </a:xfrm>
          <a:prstGeom prst="rect">
            <a:avLst/>
          </a:prstGeom>
          <a:noFill/>
        </p:spPr>
        <p:txBody>
          <a:bodyPr wrap="square" rtlCol="0">
            <a:spAutoFit/>
          </a:bodyPr>
          <a:lstStyle/>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存在一個輸入和輸出的對應關係</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我們不知道這個對應關係的原理及邏輯</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但假設世界上有完美函式是符合這種對應關係的</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可能有很多個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有很多資料符合這種對應關係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訓練集</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設計</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或找出</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能達到上述目標的演算法</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266700" indent="-266700">
              <a:buFont typeface="Arial"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利用這些資料和演算法逼近完美函式</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457200" y="304800"/>
            <a:ext cx="82296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機器學習也是一個函式</a:t>
            </a:r>
          </a:p>
        </p:txBody>
      </p:sp>
      <p:sp>
        <p:nvSpPr>
          <p:cNvPr id="6" name="文字方塊 5"/>
          <p:cNvSpPr txBox="1"/>
          <p:nvPr/>
        </p:nvSpPr>
        <p:spPr>
          <a:xfrm>
            <a:off x="1828800" y="6019800"/>
            <a:ext cx="5867400" cy="646331"/>
          </a:xfrm>
          <a:prstGeom prst="rect">
            <a:avLst/>
          </a:prstGeom>
          <a:noFill/>
        </p:spPr>
        <p:txBody>
          <a:bodyPr wrap="square" rtlCol="0">
            <a:spAutoFit/>
          </a:bodyPr>
          <a:lstStyle/>
          <a:p>
            <a:pPr marL="266700" indent="-266700"/>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找出最接近完美函式的函式</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9048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95522"/>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有一堆資料，輸入為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、標準答案為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有一個完美的對應關係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全世界所有的對應關係的可能性，稱之為假設集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，有無限多個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假如有一個對應關係叫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之後，得出來的結果叫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y’=g(x)</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比較</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，發現有差距</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調整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，再去</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中找更好的對應關係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整個過程必須</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5334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Tree>
    <p:extLst>
      <p:ext uri="{BB962C8B-B14F-4D97-AF65-F5344CB8AC3E}">
        <p14:creationId xmlns:p14="http://schemas.microsoft.com/office/powerpoint/2010/main" val="36548289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機器學習的數學範式</a:t>
            </a:r>
          </a:p>
        </p:txBody>
      </p:sp>
      <p:sp>
        <p:nvSpPr>
          <p:cNvPr id="2" name="橢圓 1">
            <a:extLst>
              <a:ext uri="{FF2B5EF4-FFF2-40B4-BE49-F238E27FC236}">
                <a16:creationId xmlns:a16="http://schemas.microsoft.com/office/drawing/2014/main" id="{DCEFCF2A-79E5-FB58-8180-576C4C29B997}"/>
              </a:ext>
            </a:extLst>
          </p:cNvPr>
          <p:cNvSpPr/>
          <p:nvPr/>
        </p:nvSpPr>
        <p:spPr>
          <a:xfrm>
            <a:off x="2971800" y="2438400"/>
            <a:ext cx="2895600" cy="2895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完美的對應關係</a:t>
            </a:r>
          </a:p>
        </p:txBody>
      </p:sp>
      <p:sp>
        <p:nvSpPr>
          <p:cNvPr id="15" name="橢圓 14">
            <a:extLst>
              <a:ext uri="{FF2B5EF4-FFF2-40B4-BE49-F238E27FC236}">
                <a16:creationId xmlns:a16="http://schemas.microsoft.com/office/drawing/2014/main" id="{9CE27692-91C2-1A32-FCF8-D427A9382C1A}"/>
              </a:ext>
            </a:extLst>
          </p:cNvPr>
          <p:cNvSpPr/>
          <p:nvPr/>
        </p:nvSpPr>
        <p:spPr>
          <a:xfrm>
            <a:off x="3657600" y="2743200"/>
            <a:ext cx="2895600" cy="289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1" name="橢圓 20">
            <a:extLst>
              <a:ext uri="{FF2B5EF4-FFF2-40B4-BE49-F238E27FC236}">
                <a16:creationId xmlns:a16="http://schemas.microsoft.com/office/drawing/2014/main" id="{A1B4D0E4-6D27-540E-7158-5B445D3C0E8D}"/>
              </a:ext>
            </a:extLst>
          </p:cNvPr>
          <p:cNvSpPr/>
          <p:nvPr/>
        </p:nvSpPr>
        <p:spPr>
          <a:xfrm>
            <a:off x="3810000" y="2209800"/>
            <a:ext cx="2895600" cy="289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2" name="橢圓 21">
            <a:extLst>
              <a:ext uri="{FF2B5EF4-FFF2-40B4-BE49-F238E27FC236}">
                <a16:creationId xmlns:a16="http://schemas.microsoft.com/office/drawing/2014/main" id="{F5396E70-5DF7-3F8F-6FC6-3C77682F8823}"/>
              </a:ext>
            </a:extLst>
          </p:cNvPr>
          <p:cNvSpPr/>
          <p:nvPr/>
        </p:nvSpPr>
        <p:spPr>
          <a:xfrm>
            <a:off x="1981200" y="1828800"/>
            <a:ext cx="2895600" cy="2895600"/>
          </a:xfrm>
          <a:prstGeom prst="ellipse">
            <a:avLst/>
          </a:pr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3" name="橢圓 22">
            <a:extLst>
              <a:ext uri="{FF2B5EF4-FFF2-40B4-BE49-F238E27FC236}">
                <a16:creationId xmlns:a16="http://schemas.microsoft.com/office/drawing/2014/main" id="{E5462EE0-DBC8-057D-A65A-1259C1A20459}"/>
              </a:ext>
            </a:extLst>
          </p:cNvPr>
          <p:cNvSpPr/>
          <p:nvPr/>
        </p:nvSpPr>
        <p:spPr>
          <a:xfrm>
            <a:off x="1600200" y="3267952"/>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4" name="橢圓 23">
            <a:extLst>
              <a:ext uri="{FF2B5EF4-FFF2-40B4-BE49-F238E27FC236}">
                <a16:creationId xmlns:a16="http://schemas.microsoft.com/office/drawing/2014/main" id="{9C7BB4EA-2C91-63D7-3907-8735D84D60E5}"/>
              </a:ext>
            </a:extLst>
          </p:cNvPr>
          <p:cNvSpPr/>
          <p:nvPr/>
        </p:nvSpPr>
        <p:spPr>
          <a:xfrm>
            <a:off x="3810000" y="3396977"/>
            <a:ext cx="2895600" cy="28956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
        <p:nvSpPr>
          <p:cNvPr id="25" name="橢圓 24">
            <a:extLst>
              <a:ext uri="{FF2B5EF4-FFF2-40B4-BE49-F238E27FC236}">
                <a16:creationId xmlns:a16="http://schemas.microsoft.com/office/drawing/2014/main" id="{10853535-46CA-AC94-2345-5AEB31642406}"/>
              </a:ext>
            </a:extLst>
          </p:cNvPr>
          <p:cNvSpPr/>
          <p:nvPr/>
        </p:nvSpPr>
        <p:spPr>
          <a:xfrm>
            <a:off x="3048000" y="2465865"/>
            <a:ext cx="2895600" cy="28956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320949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1752600"/>
            <a:ext cx="8604192" cy="4191000"/>
          </a:xfrm>
          <a:prstGeom prst="rect">
            <a:avLst/>
          </a:prstGeom>
          <a:noFill/>
          <a:ln w="9525">
            <a:noFill/>
            <a:miter lim="800000"/>
            <a:headEnd/>
            <a:tailEnd/>
          </a:ln>
        </p:spPr>
      </p:pic>
      <p:sp>
        <p:nvSpPr>
          <p:cNvPr id="2" name="文字版面配置區 2">
            <a:extLst>
              <a:ext uri="{FF2B5EF4-FFF2-40B4-BE49-F238E27FC236}">
                <a16:creationId xmlns:a16="http://schemas.microsoft.com/office/drawing/2014/main" id="{7D9C3E9C-4F80-8ED6-40F0-020ADE487314}"/>
              </a:ext>
            </a:extLst>
          </p:cNvPr>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機器學習的過程</a:t>
            </a:r>
          </a:p>
        </p:txBody>
      </p:sp>
    </p:spTree>
    <p:extLst>
      <p:ext uri="{BB962C8B-B14F-4D97-AF65-F5344CB8AC3E}">
        <p14:creationId xmlns:p14="http://schemas.microsoft.com/office/powerpoint/2010/main" val="39594512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506"/>
            <a:ext cx="8229600" cy="3539430"/>
          </a:xfrm>
          <a:prstGeom prst="rect">
            <a:avLst/>
          </a:prstGeom>
          <a:noFill/>
        </p:spPr>
        <p:txBody>
          <a:bodyPr wrap="square" rtlCol="0">
            <a:spAutoFit/>
          </a:bodyPr>
          <a:lstStyle/>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完美函式</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X</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Y</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訓練資料</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，含有標準答案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無限多可能的假設集</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演算法</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函式</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利用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H</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中找，儘量接近完美函式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一定不會找到，但要找最接近的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f’</a:t>
            </a:r>
          </a:p>
          <a:p>
            <a:pPr marL="266700" indent="-266700">
              <a:buFont typeface="Arial"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Tree>
    <p:extLst>
      <p:ext uri="{BB962C8B-B14F-4D97-AF65-F5344CB8AC3E}">
        <p14:creationId xmlns:p14="http://schemas.microsoft.com/office/powerpoint/2010/main" val="20296332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125730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準備資料集</a:t>
            </a:r>
          </a:p>
        </p:txBody>
      </p:sp>
      <p:sp>
        <p:nvSpPr>
          <p:cNvPr id="6" name="圓角矩形 5"/>
          <p:cNvSpPr/>
          <p:nvPr/>
        </p:nvSpPr>
        <p:spPr>
          <a:xfrm>
            <a:off x="3829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定義網路架構</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準備一個演算法</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p:sp>
        <p:nvSpPr>
          <p:cNvPr id="7" name="圓角矩形 6"/>
          <p:cNvSpPr/>
          <p:nvPr/>
        </p:nvSpPr>
        <p:spPr>
          <a:xfrm>
            <a:off x="6115050" y="200025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a:t>
            </a:r>
            <a:endParaRPr lang="en-US" altLang="zh-TW" sz="1350" b="1" dirty="0">
              <a:latin typeface="微軟正黑體" pitchFamily="34" charset="-120"/>
              <a:ea typeface="微軟正黑體" pitchFamily="34" charset="-120"/>
            </a:endParaRPr>
          </a:p>
          <a:p>
            <a:pPr algn="ct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不同的網路參數，形成無限多個</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，就是</a:t>
            </a:r>
            <a:r>
              <a:rPr lang="en-US" altLang="zh-TW" sz="1350" b="1" dirty="0">
                <a:latin typeface="微軟正黑體" pitchFamily="34" charset="-120"/>
                <a:ea typeface="微軟正黑體" pitchFamily="34" charset="-120"/>
              </a:rPr>
              <a:t>H)</a:t>
            </a:r>
            <a:endParaRPr lang="zh-TW" altLang="en-US" sz="1350" b="1" dirty="0">
              <a:latin typeface="微軟正黑體" pitchFamily="34" charset="-120"/>
              <a:ea typeface="微軟正黑體" pitchFamily="34" charset="-120"/>
            </a:endParaRPr>
          </a:p>
        </p:txBody>
      </p:sp>
      <p:sp>
        <p:nvSpPr>
          <p:cNvPr id="14" name="圓角矩形 13"/>
          <p:cNvSpPr/>
          <p:nvPr/>
        </p:nvSpPr>
        <p:spPr>
          <a:xfrm>
            <a:off x="125730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利用資料集，不斷變更網路參數</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就是一直找最好的</a:t>
            </a:r>
            <a:r>
              <a:rPr lang="en-US" altLang="zh-TW" sz="1350" b="1" dirty="0">
                <a:latin typeface="微軟正黑體" pitchFamily="34" charset="-120"/>
                <a:ea typeface="微軟正黑體" pitchFamily="34" charset="-120"/>
              </a:rPr>
              <a:t>g)</a:t>
            </a:r>
            <a:endParaRPr lang="zh-TW" altLang="en-US" sz="1350" b="1" dirty="0">
              <a:latin typeface="微軟正黑體" pitchFamily="34" charset="-120"/>
              <a:ea typeface="微軟正黑體" pitchFamily="34" charset="-120"/>
            </a:endParaRPr>
          </a:p>
        </p:txBody>
      </p:sp>
      <p:sp>
        <p:nvSpPr>
          <p:cNvPr id="15" name="圓角矩形 14"/>
          <p:cNvSpPr/>
          <p:nvPr/>
        </p:nvSpPr>
        <p:spPr>
          <a:xfrm>
            <a:off x="3829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這個</a:t>
            </a:r>
            <a:r>
              <a:rPr lang="en-US" altLang="zh-TW" sz="1350" b="1" dirty="0">
                <a:latin typeface="微軟正黑體" pitchFamily="34" charset="-120"/>
                <a:ea typeface="微軟正黑體" pitchFamily="34" charset="-120"/>
              </a:rPr>
              <a:t>g</a:t>
            </a:r>
            <a:r>
              <a:rPr lang="zh-TW" altLang="en-US" sz="1350" b="1" dirty="0">
                <a:latin typeface="微軟正黑體" pitchFamily="34" charset="-120"/>
                <a:ea typeface="微軟正黑體" pitchFamily="34" charset="-120"/>
              </a:rPr>
              <a:t>要</a:t>
            </a:r>
            <a:endParaRPr lang="en-US" altLang="zh-TW" sz="1350" b="1" dirty="0">
              <a:latin typeface="微軟正黑體" pitchFamily="34" charset="-120"/>
              <a:ea typeface="微軟正黑體" pitchFamily="34" charset="-120"/>
            </a:endParaRPr>
          </a:p>
          <a:p>
            <a:pPr algn="ctr"/>
            <a:r>
              <a:rPr lang="zh-TW" altLang="en-US" sz="1350" b="1" dirty="0">
                <a:latin typeface="微軟正黑體" pitchFamily="34" charset="-120"/>
                <a:ea typeface="微軟正黑體" pitchFamily="34" charset="-120"/>
              </a:rPr>
              <a:t>和完美的</a:t>
            </a:r>
            <a:r>
              <a:rPr lang="en-US" altLang="zh-TW" sz="1350" b="1" dirty="0">
                <a:latin typeface="微軟正黑體" pitchFamily="34" charset="-120"/>
                <a:ea typeface="微軟正黑體" pitchFamily="34" charset="-120"/>
              </a:rPr>
              <a:t>f</a:t>
            </a:r>
            <a:r>
              <a:rPr lang="zh-TW" altLang="en-US" sz="1350" b="1" dirty="0">
                <a:latin typeface="微軟正黑體" pitchFamily="34" charset="-120"/>
                <a:ea typeface="微軟正黑體" pitchFamily="34" charset="-120"/>
              </a:rPr>
              <a:t>最接近</a:t>
            </a:r>
          </a:p>
        </p:txBody>
      </p:sp>
      <p:sp>
        <p:nvSpPr>
          <p:cNvPr id="16" name="圓角矩形 15"/>
          <p:cNvSpPr/>
          <p:nvPr/>
        </p:nvSpPr>
        <p:spPr>
          <a:xfrm>
            <a:off x="6115050" y="3429000"/>
            <a:ext cx="165735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50" b="1" dirty="0">
                <a:latin typeface="微軟正黑體" pitchFamily="34" charset="-120"/>
                <a:ea typeface="微軟正黑體" pitchFamily="34" charset="-120"/>
              </a:rPr>
              <a:t>網路參數確定下來</a:t>
            </a:r>
            <a:r>
              <a:rPr lang="en-US" altLang="zh-TW" sz="1350" b="1" dirty="0">
                <a:latin typeface="微軟正黑體" pitchFamily="34" charset="-120"/>
                <a:ea typeface="微軟正黑體" pitchFamily="34" charset="-120"/>
              </a:rPr>
              <a:t>(</a:t>
            </a:r>
            <a:r>
              <a:rPr lang="zh-TW" altLang="en-US" sz="1350" b="1" dirty="0">
                <a:latin typeface="微軟正黑體" pitchFamily="34" charset="-120"/>
                <a:ea typeface="微軟正黑體" pitchFamily="34" charset="-120"/>
              </a:rPr>
              <a:t>就是將模型存檔</a:t>
            </a:r>
            <a:r>
              <a:rPr lang="en-US" altLang="zh-TW" sz="1350" b="1" dirty="0">
                <a:latin typeface="微軟正黑體" pitchFamily="34" charset="-120"/>
                <a:ea typeface="微軟正黑體" pitchFamily="34" charset="-120"/>
              </a:rPr>
              <a:t>)</a:t>
            </a:r>
            <a:endParaRPr lang="zh-TW" altLang="en-US" sz="1350" b="1" dirty="0">
              <a:latin typeface="微軟正黑體" pitchFamily="34" charset="-120"/>
              <a:ea typeface="微軟正黑體" pitchFamily="34" charset="-120"/>
            </a:endParaRPr>
          </a:p>
        </p:txBody>
      </p:sp>
      <mc:AlternateContent xmlns:mc="http://schemas.openxmlformats.org/markup-compatibility/2006" xmlns:p14="http://schemas.microsoft.com/office/powerpoint/2010/main">
        <mc:Choice Requires="p14">
          <p:contentPart p14:bwMode="auto" r:id="rId3">
            <p14:nvContentPartPr>
              <p14:cNvPr id="2" name="筆跡 1">
                <a:extLst>
                  <a:ext uri="{FF2B5EF4-FFF2-40B4-BE49-F238E27FC236}">
                    <a16:creationId xmlns:a16="http://schemas.microsoft.com/office/drawing/2014/main" id="{853D2B76-577A-063B-8EF5-39EA34B7E766}"/>
                  </a:ext>
                </a:extLst>
              </p14:cNvPr>
              <p14:cNvContentPartPr/>
              <p14:nvPr/>
            </p14:nvContentPartPr>
            <p14:xfrm>
              <a:off x="3019113" y="2506250"/>
              <a:ext cx="277920" cy="14400"/>
            </p14:xfrm>
          </p:contentPart>
        </mc:Choice>
        <mc:Fallback xmlns="">
          <p:pic>
            <p:nvPicPr>
              <p:cNvPr id="2" name="筆跡 1">
                <a:extLst>
                  <a:ext uri="{FF2B5EF4-FFF2-40B4-BE49-F238E27FC236}">
                    <a16:creationId xmlns:a16="http://schemas.microsoft.com/office/drawing/2014/main" id="{853D2B76-577A-063B-8EF5-39EA34B7E766}"/>
                  </a:ext>
                </a:extLst>
              </p:cNvPr>
              <p:cNvPicPr/>
              <p:nvPr/>
            </p:nvPicPr>
            <p:blipFill>
              <a:blip r:embed="rId4"/>
              <a:stretch>
                <a:fillRect/>
              </a:stretch>
            </p:blipFill>
            <p:spPr>
              <a:xfrm>
                <a:off x="2965473" y="2398250"/>
                <a:ext cx="385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604F9717-F820-6037-A963-147229068E59}"/>
                  </a:ext>
                </a:extLst>
              </p14:cNvPr>
              <p14:cNvContentPartPr/>
              <p14:nvPr/>
            </p14:nvContentPartPr>
            <p14:xfrm>
              <a:off x="1407393" y="730010"/>
              <a:ext cx="756000" cy="13680"/>
            </p14:xfrm>
          </p:contentPart>
        </mc:Choice>
        <mc:Fallback xmlns="">
          <p:pic>
            <p:nvPicPr>
              <p:cNvPr id="3" name="筆跡 2">
                <a:extLst>
                  <a:ext uri="{FF2B5EF4-FFF2-40B4-BE49-F238E27FC236}">
                    <a16:creationId xmlns:a16="http://schemas.microsoft.com/office/drawing/2014/main" id="{604F9717-F820-6037-A963-147229068E59}"/>
                  </a:ext>
                </a:extLst>
              </p:cNvPr>
              <p:cNvPicPr/>
              <p:nvPr/>
            </p:nvPicPr>
            <p:blipFill>
              <a:blip r:embed="rId6"/>
              <a:stretch>
                <a:fillRect/>
              </a:stretch>
            </p:blipFill>
            <p:spPr>
              <a:xfrm>
                <a:off x="1353753" y="622010"/>
                <a:ext cx="863640" cy="229320"/>
              </a:xfrm>
              <a:prstGeom prst="rect">
                <a:avLst/>
              </a:prstGeom>
            </p:spPr>
          </p:pic>
        </mc:Fallback>
      </mc:AlternateContent>
      <p:grpSp>
        <p:nvGrpSpPr>
          <p:cNvPr id="23" name="群組 22">
            <a:extLst>
              <a:ext uri="{FF2B5EF4-FFF2-40B4-BE49-F238E27FC236}">
                <a16:creationId xmlns:a16="http://schemas.microsoft.com/office/drawing/2014/main" id="{01DFDA9F-12A3-BFB4-596D-49FA3332E34D}"/>
              </a:ext>
            </a:extLst>
          </p:cNvPr>
          <p:cNvGrpSpPr/>
          <p:nvPr/>
        </p:nvGrpSpPr>
        <p:grpSpPr>
          <a:xfrm>
            <a:off x="170793" y="861050"/>
            <a:ext cx="6519240" cy="3193920"/>
            <a:chOff x="170793" y="861050"/>
            <a:chExt cx="6519240" cy="319392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2BFBE045-6CCC-32AD-84DB-DF88E7693A99}"/>
                    </a:ext>
                  </a:extLst>
                </p14:cNvPr>
                <p14:cNvContentPartPr/>
                <p14:nvPr/>
              </p14:nvContentPartPr>
              <p14:xfrm>
                <a:off x="2979873" y="2473490"/>
                <a:ext cx="736560" cy="26280"/>
              </p14:xfrm>
            </p:contentPart>
          </mc:Choice>
          <mc:Fallback xmlns="">
            <p:pic>
              <p:nvPicPr>
                <p:cNvPr id="12" name="筆跡 11">
                  <a:extLst>
                    <a:ext uri="{FF2B5EF4-FFF2-40B4-BE49-F238E27FC236}">
                      <a16:creationId xmlns:a16="http://schemas.microsoft.com/office/drawing/2014/main" id="{2BFBE045-6CCC-32AD-84DB-DF88E7693A99}"/>
                    </a:ext>
                  </a:extLst>
                </p:cNvPr>
                <p:cNvPicPr/>
                <p:nvPr/>
              </p:nvPicPr>
              <p:blipFill>
                <a:blip r:embed="rId8"/>
                <a:stretch>
                  <a:fillRect/>
                </a:stretch>
              </p:blipFill>
              <p:spPr>
                <a:xfrm>
                  <a:off x="2943873" y="2437850"/>
                  <a:ext cx="808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D4AED11-914E-F9DF-83FA-EA0521F5F73F}"/>
                    </a:ext>
                  </a:extLst>
                </p14:cNvPr>
                <p14:cNvContentPartPr/>
                <p14:nvPr/>
              </p14:nvContentPartPr>
              <p14:xfrm>
                <a:off x="3553713" y="2302130"/>
                <a:ext cx="151560" cy="334440"/>
              </p14:xfrm>
            </p:contentPart>
          </mc:Choice>
          <mc:Fallback xmlns="">
            <p:pic>
              <p:nvPicPr>
                <p:cNvPr id="13" name="筆跡 12">
                  <a:extLst>
                    <a:ext uri="{FF2B5EF4-FFF2-40B4-BE49-F238E27FC236}">
                      <a16:creationId xmlns:a16="http://schemas.microsoft.com/office/drawing/2014/main" id="{0D4AED11-914E-F9DF-83FA-EA0521F5F73F}"/>
                    </a:ext>
                  </a:extLst>
                </p:cNvPr>
                <p:cNvPicPr/>
                <p:nvPr/>
              </p:nvPicPr>
              <p:blipFill>
                <a:blip r:embed="rId10"/>
                <a:stretch>
                  <a:fillRect/>
                </a:stretch>
              </p:blipFill>
              <p:spPr>
                <a:xfrm>
                  <a:off x="3518073" y="2266490"/>
                  <a:ext cx="223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筆跡 17">
                  <a:extLst>
                    <a:ext uri="{FF2B5EF4-FFF2-40B4-BE49-F238E27FC236}">
                      <a16:creationId xmlns:a16="http://schemas.microsoft.com/office/drawing/2014/main" id="{9AA570CB-71A7-D6D8-D401-D94DD7C1FA7A}"/>
                    </a:ext>
                  </a:extLst>
                </p14:cNvPr>
                <p14:cNvContentPartPr/>
                <p14:nvPr/>
              </p14:nvContentPartPr>
              <p14:xfrm>
                <a:off x="5532273" y="2433890"/>
                <a:ext cx="474120" cy="9360"/>
              </p14:xfrm>
            </p:contentPart>
          </mc:Choice>
          <mc:Fallback xmlns="">
            <p:pic>
              <p:nvPicPr>
                <p:cNvPr id="18" name="筆跡 17">
                  <a:extLst>
                    <a:ext uri="{FF2B5EF4-FFF2-40B4-BE49-F238E27FC236}">
                      <a16:creationId xmlns:a16="http://schemas.microsoft.com/office/drawing/2014/main" id="{9AA570CB-71A7-D6D8-D401-D94DD7C1FA7A}"/>
                    </a:ext>
                  </a:extLst>
                </p:cNvPr>
                <p:cNvPicPr/>
                <p:nvPr/>
              </p:nvPicPr>
              <p:blipFill>
                <a:blip r:embed="rId12"/>
                <a:stretch>
                  <a:fillRect/>
                </a:stretch>
              </p:blipFill>
              <p:spPr>
                <a:xfrm>
                  <a:off x="5496633" y="2398250"/>
                  <a:ext cx="545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筆跡 18">
                  <a:extLst>
                    <a:ext uri="{FF2B5EF4-FFF2-40B4-BE49-F238E27FC236}">
                      <a16:creationId xmlns:a16="http://schemas.microsoft.com/office/drawing/2014/main" id="{82ADD652-CF77-AF5E-611F-380B929577E4}"/>
                    </a:ext>
                  </a:extLst>
                </p14:cNvPr>
                <p14:cNvContentPartPr/>
                <p14:nvPr/>
              </p14:nvContentPartPr>
              <p14:xfrm>
                <a:off x="5927193" y="2295650"/>
                <a:ext cx="87480" cy="272160"/>
              </p14:xfrm>
            </p:contentPart>
          </mc:Choice>
          <mc:Fallback xmlns="">
            <p:pic>
              <p:nvPicPr>
                <p:cNvPr id="19" name="筆跡 18">
                  <a:extLst>
                    <a:ext uri="{FF2B5EF4-FFF2-40B4-BE49-F238E27FC236}">
                      <a16:creationId xmlns:a16="http://schemas.microsoft.com/office/drawing/2014/main" id="{82ADD652-CF77-AF5E-611F-380B929577E4}"/>
                    </a:ext>
                  </a:extLst>
                </p:cNvPr>
                <p:cNvPicPr/>
                <p:nvPr/>
              </p:nvPicPr>
              <p:blipFill>
                <a:blip r:embed="rId14"/>
                <a:stretch>
                  <a:fillRect/>
                </a:stretch>
              </p:blipFill>
              <p:spPr>
                <a:xfrm>
                  <a:off x="5891193" y="2260010"/>
                  <a:ext cx="159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F8B9E742-4DEF-AA64-413A-6681BAEF7AB2}"/>
                    </a:ext>
                  </a:extLst>
                </p14:cNvPr>
                <p14:cNvContentPartPr/>
                <p14:nvPr/>
              </p14:nvContentPartPr>
              <p14:xfrm>
                <a:off x="170793" y="861050"/>
                <a:ext cx="6519240" cy="3047760"/>
              </p14:xfrm>
            </p:contentPart>
          </mc:Choice>
          <mc:Fallback xmlns="">
            <p:pic>
              <p:nvPicPr>
                <p:cNvPr id="21" name="筆跡 20">
                  <a:extLst>
                    <a:ext uri="{FF2B5EF4-FFF2-40B4-BE49-F238E27FC236}">
                      <a16:creationId xmlns:a16="http://schemas.microsoft.com/office/drawing/2014/main" id="{F8B9E742-4DEF-AA64-413A-6681BAEF7AB2}"/>
                    </a:ext>
                  </a:extLst>
                </p:cNvPr>
                <p:cNvPicPr/>
                <p:nvPr/>
              </p:nvPicPr>
              <p:blipFill>
                <a:blip r:embed="rId16"/>
                <a:stretch>
                  <a:fillRect/>
                </a:stretch>
              </p:blipFill>
              <p:spPr>
                <a:xfrm>
                  <a:off x="135153" y="825050"/>
                  <a:ext cx="6590880" cy="311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EE09B694-28DC-4873-88C8-B888E7F4EC6E}"/>
                    </a:ext>
                  </a:extLst>
                </p14:cNvPr>
                <p14:cNvContentPartPr/>
                <p14:nvPr/>
              </p14:nvContentPartPr>
              <p14:xfrm>
                <a:off x="1007793" y="3670490"/>
                <a:ext cx="253800" cy="384480"/>
              </p14:xfrm>
            </p:contentPart>
          </mc:Choice>
          <mc:Fallback xmlns="">
            <p:pic>
              <p:nvPicPr>
                <p:cNvPr id="22" name="筆跡 21">
                  <a:extLst>
                    <a:ext uri="{FF2B5EF4-FFF2-40B4-BE49-F238E27FC236}">
                      <a16:creationId xmlns:a16="http://schemas.microsoft.com/office/drawing/2014/main" id="{EE09B694-28DC-4873-88C8-B888E7F4EC6E}"/>
                    </a:ext>
                  </a:extLst>
                </p:cNvPr>
                <p:cNvPicPr/>
                <p:nvPr/>
              </p:nvPicPr>
              <p:blipFill>
                <a:blip r:embed="rId18"/>
                <a:stretch>
                  <a:fillRect/>
                </a:stretch>
              </p:blipFill>
              <p:spPr>
                <a:xfrm>
                  <a:off x="972153" y="3634850"/>
                  <a:ext cx="325440" cy="456120"/>
                </a:xfrm>
                <a:prstGeom prst="rect">
                  <a:avLst/>
                </a:prstGeom>
              </p:spPr>
            </p:pic>
          </mc:Fallback>
        </mc:AlternateContent>
      </p:grpSp>
      <p:grpSp>
        <p:nvGrpSpPr>
          <p:cNvPr id="26" name="群組 25">
            <a:extLst>
              <a:ext uri="{FF2B5EF4-FFF2-40B4-BE49-F238E27FC236}">
                <a16:creationId xmlns:a16="http://schemas.microsoft.com/office/drawing/2014/main" id="{2AB72336-FB90-4057-E81A-1DDFF7DD67E5}"/>
              </a:ext>
            </a:extLst>
          </p:cNvPr>
          <p:cNvGrpSpPr/>
          <p:nvPr/>
        </p:nvGrpSpPr>
        <p:grpSpPr>
          <a:xfrm>
            <a:off x="2986353" y="3749690"/>
            <a:ext cx="769320" cy="491760"/>
            <a:chOff x="2986353" y="3749690"/>
            <a:chExt cx="769320" cy="491760"/>
          </a:xfrm>
        </p:grpSpPr>
        <mc:AlternateContent xmlns:mc="http://schemas.openxmlformats.org/markup-compatibility/2006" xmlns:p14="http://schemas.microsoft.com/office/powerpoint/2010/main">
          <mc:Choice Requires="p14">
            <p:contentPart p14:bwMode="auto" r:id="rId19">
              <p14:nvContentPartPr>
                <p14:cNvPr id="24" name="筆跡 23">
                  <a:extLst>
                    <a:ext uri="{FF2B5EF4-FFF2-40B4-BE49-F238E27FC236}">
                      <a16:creationId xmlns:a16="http://schemas.microsoft.com/office/drawing/2014/main" id="{8D5B5F88-CC99-EA35-D1B1-227EE9CBF8EC}"/>
                    </a:ext>
                  </a:extLst>
                </p14:cNvPr>
                <p14:cNvContentPartPr/>
                <p14:nvPr/>
              </p14:nvContentPartPr>
              <p14:xfrm>
                <a:off x="2986353" y="3920690"/>
                <a:ext cx="690480" cy="360"/>
              </p14:xfrm>
            </p:contentPart>
          </mc:Choice>
          <mc:Fallback xmlns="">
            <p:pic>
              <p:nvPicPr>
                <p:cNvPr id="24" name="筆跡 23">
                  <a:extLst>
                    <a:ext uri="{FF2B5EF4-FFF2-40B4-BE49-F238E27FC236}">
                      <a16:creationId xmlns:a16="http://schemas.microsoft.com/office/drawing/2014/main" id="{8D5B5F88-CC99-EA35-D1B1-227EE9CBF8EC}"/>
                    </a:ext>
                  </a:extLst>
                </p:cNvPr>
                <p:cNvPicPr/>
                <p:nvPr/>
              </p:nvPicPr>
              <p:blipFill>
                <a:blip r:embed="rId20"/>
                <a:stretch>
                  <a:fillRect/>
                </a:stretch>
              </p:blipFill>
              <p:spPr>
                <a:xfrm>
                  <a:off x="2950353" y="3884690"/>
                  <a:ext cx="762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筆跡 24">
                  <a:extLst>
                    <a:ext uri="{FF2B5EF4-FFF2-40B4-BE49-F238E27FC236}">
                      <a16:creationId xmlns:a16="http://schemas.microsoft.com/office/drawing/2014/main" id="{31880AE9-DDA7-C918-CA1E-A5231663F9A9}"/>
                    </a:ext>
                  </a:extLst>
                </p14:cNvPr>
                <p14:cNvContentPartPr/>
                <p14:nvPr/>
              </p14:nvContentPartPr>
              <p14:xfrm>
                <a:off x="3578553" y="3749690"/>
                <a:ext cx="177120" cy="491760"/>
              </p14:xfrm>
            </p:contentPart>
          </mc:Choice>
          <mc:Fallback xmlns="">
            <p:pic>
              <p:nvPicPr>
                <p:cNvPr id="25" name="筆跡 24">
                  <a:extLst>
                    <a:ext uri="{FF2B5EF4-FFF2-40B4-BE49-F238E27FC236}">
                      <a16:creationId xmlns:a16="http://schemas.microsoft.com/office/drawing/2014/main" id="{31880AE9-DDA7-C918-CA1E-A5231663F9A9}"/>
                    </a:ext>
                  </a:extLst>
                </p:cNvPr>
                <p:cNvPicPr/>
                <p:nvPr/>
              </p:nvPicPr>
              <p:blipFill>
                <a:blip r:embed="rId22"/>
                <a:stretch>
                  <a:fillRect/>
                </a:stretch>
              </p:blipFill>
              <p:spPr>
                <a:xfrm>
                  <a:off x="3542553" y="3713690"/>
                  <a:ext cx="248760" cy="563400"/>
                </a:xfrm>
                <a:prstGeom prst="rect">
                  <a:avLst/>
                </a:prstGeom>
              </p:spPr>
            </p:pic>
          </mc:Fallback>
        </mc:AlternateContent>
      </p:grpSp>
      <p:grpSp>
        <p:nvGrpSpPr>
          <p:cNvPr id="30" name="群組 29">
            <a:extLst>
              <a:ext uri="{FF2B5EF4-FFF2-40B4-BE49-F238E27FC236}">
                <a16:creationId xmlns:a16="http://schemas.microsoft.com/office/drawing/2014/main" id="{47D44A05-2968-5C7C-2052-59B65EBD5B4D}"/>
              </a:ext>
            </a:extLst>
          </p:cNvPr>
          <p:cNvGrpSpPr/>
          <p:nvPr/>
        </p:nvGrpSpPr>
        <p:grpSpPr>
          <a:xfrm>
            <a:off x="5552073" y="3723050"/>
            <a:ext cx="494280" cy="349560"/>
            <a:chOff x="5552073" y="3723050"/>
            <a:chExt cx="494280" cy="349560"/>
          </a:xfrm>
        </p:grpSpPr>
        <mc:AlternateContent xmlns:mc="http://schemas.openxmlformats.org/markup-compatibility/2006" xmlns:p14="http://schemas.microsoft.com/office/powerpoint/2010/main">
          <mc:Choice Requires="p14">
            <p:contentPart p14:bwMode="auto" r:id="rId23">
              <p14:nvContentPartPr>
                <p14:cNvPr id="27" name="筆跡 26">
                  <a:extLst>
                    <a:ext uri="{FF2B5EF4-FFF2-40B4-BE49-F238E27FC236}">
                      <a16:creationId xmlns:a16="http://schemas.microsoft.com/office/drawing/2014/main" id="{A0898847-6C28-948B-E9BA-DC6521FECB5E}"/>
                    </a:ext>
                  </a:extLst>
                </p14:cNvPr>
                <p14:cNvContentPartPr/>
                <p14:nvPr/>
              </p14:nvContentPartPr>
              <p14:xfrm>
                <a:off x="5552073" y="3873170"/>
                <a:ext cx="460080" cy="43200"/>
              </p14:xfrm>
            </p:contentPart>
          </mc:Choice>
          <mc:Fallback xmlns="">
            <p:pic>
              <p:nvPicPr>
                <p:cNvPr id="27" name="筆跡 26">
                  <a:extLst>
                    <a:ext uri="{FF2B5EF4-FFF2-40B4-BE49-F238E27FC236}">
                      <a16:creationId xmlns:a16="http://schemas.microsoft.com/office/drawing/2014/main" id="{A0898847-6C28-948B-E9BA-DC6521FECB5E}"/>
                    </a:ext>
                  </a:extLst>
                </p:cNvPr>
                <p:cNvPicPr/>
                <p:nvPr/>
              </p:nvPicPr>
              <p:blipFill>
                <a:blip r:embed="rId24"/>
                <a:stretch>
                  <a:fillRect/>
                </a:stretch>
              </p:blipFill>
              <p:spPr>
                <a:xfrm>
                  <a:off x="5516073" y="3837170"/>
                  <a:ext cx="531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筆跡 27">
                  <a:extLst>
                    <a:ext uri="{FF2B5EF4-FFF2-40B4-BE49-F238E27FC236}">
                      <a16:creationId xmlns:a16="http://schemas.microsoft.com/office/drawing/2014/main" id="{442FF8CF-556F-03B5-25D7-AA928647360D}"/>
                    </a:ext>
                  </a:extLst>
                </p14:cNvPr>
                <p14:cNvContentPartPr/>
                <p14:nvPr/>
              </p14:nvContentPartPr>
              <p14:xfrm>
                <a:off x="5900193" y="3723050"/>
                <a:ext cx="146160" cy="349560"/>
              </p14:xfrm>
            </p:contentPart>
          </mc:Choice>
          <mc:Fallback xmlns="">
            <p:pic>
              <p:nvPicPr>
                <p:cNvPr id="28" name="筆跡 27">
                  <a:extLst>
                    <a:ext uri="{FF2B5EF4-FFF2-40B4-BE49-F238E27FC236}">
                      <a16:creationId xmlns:a16="http://schemas.microsoft.com/office/drawing/2014/main" id="{442FF8CF-556F-03B5-25D7-AA928647360D}"/>
                    </a:ext>
                  </a:extLst>
                </p:cNvPr>
                <p:cNvPicPr/>
                <p:nvPr/>
              </p:nvPicPr>
              <p:blipFill>
                <a:blip r:embed="rId26"/>
                <a:stretch>
                  <a:fillRect/>
                </a:stretch>
              </p:blipFill>
              <p:spPr>
                <a:xfrm>
                  <a:off x="5864553" y="3687410"/>
                  <a:ext cx="217800" cy="42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筆跡 28">
                <a:extLst>
                  <a:ext uri="{FF2B5EF4-FFF2-40B4-BE49-F238E27FC236}">
                    <a16:creationId xmlns:a16="http://schemas.microsoft.com/office/drawing/2014/main" id="{8DAABA1F-78FA-C119-3BA1-31B9179B4E50}"/>
                  </a:ext>
                </a:extLst>
              </p14:cNvPr>
              <p14:cNvContentPartPr/>
              <p14:nvPr/>
            </p14:nvContentPartPr>
            <p14:xfrm>
              <a:off x="6453153" y="5440250"/>
              <a:ext cx="360" cy="360"/>
            </p14:xfrm>
          </p:contentPart>
        </mc:Choice>
        <mc:Fallback xmlns="">
          <p:pic>
            <p:nvPicPr>
              <p:cNvPr id="29" name="筆跡 28">
                <a:extLst>
                  <a:ext uri="{FF2B5EF4-FFF2-40B4-BE49-F238E27FC236}">
                    <a16:creationId xmlns:a16="http://schemas.microsoft.com/office/drawing/2014/main" id="{8DAABA1F-78FA-C119-3BA1-31B9179B4E50}"/>
                  </a:ext>
                </a:extLst>
              </p:cNvPr>
              <p:cNvPicPr/>
              <p:nvPr/>
            </p:nvPicPr>
            <p:blipFill>
              <a:blip r:embed="rId28"/>
              <a:stretch>
                <a:fillRect/>
              </a:stretch>
            </p:blipFill>
            <p:spPr>
              <a:xfrm>
                <a:off x="6417513" y="5404610"/>
                <a:ext cx="72000" cy="72000"/>
              </a:xfrm>
              <a:prstGeom prst="rect">
                <a:avLst/>
              </a:prstGeom>
            </p:spPr>
          </p:pic>
        </mc:Fallback>
      </mc:AlternateContent>
    </p:spTree>
    <p:extLst>
      <p:ext uri="{BB962C8B-B14F-4D97-AF65-F5344CB8AC3E}">
        <p14:creationId xmlns:p14="http://schemas.microsoft.com/office/powerpoint/2010/main" val="160261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1828800"/>
            <a:ext cx="7772400" cy="3785652"/>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不管是邏輯法或是比對法逼近完美函式，都是尋找一個</a:t>
            </a:r>
            <a:r>
              <a:rPr kumimoji="1" lang="en-US" altLang="zh-TW" sz="6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p>
        </p:txBody>
      </p:sp>
    </p:spTree>
    <p:extLst>
      <p:ext uri="{BB962C8B-B14F-4D97-AF65-F5344CB8AC3E}">
        <p14:creationId xmlns:p14="http://schemas.microsoft.com/office/powerpoint/2010/main" val="28970068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4462760"/>
          </a:xfrm>
          <a:prstGeom prst="rect">
            <a:avLst/>
          </a:prstGeom>
          <a:noFill/>
        </p:spPr>
        <p:txBody>
          <a:bodyPr wrap="square" rtlCol="0">
            <a:spAutoFit/>
          </a:bodyPr>
          <a:lstStyle/>
          <a:p>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定義人工「智慧」，專門指的是人類的能力</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zh-TW" altLang="en-US" sz="2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物理能力：獸力即取代，工業革命</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基本能力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(Basic)</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：已被機器超越，控制身體</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感知能力（</a:t>
            </a:r>
            <a:r>
              <a:rPr kumimoji="1" lang="fr-FR"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Perception</a:t>
            </a:r>
            <a:r>
              <a:rPr kumimoji="1" lang="zh-TW" altLang="fr-FR"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：部分已被機器超越</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認知能力（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Cognition</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）：目前最熱門</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創造力（</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Creativity</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）：仍在研究中</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a:t>
            </a:r>
            <a:r>
              <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Wisdom</a:t>
            </a:r>
            <a:r>
              <a:rPr kumimoji="1" lang="zh-TW" altLang="en-US"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）：仍無法做到</a:t>
            </a: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28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目前「意識」沒有被討論到</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685800" y="609600"/>
            <a:ext cx="8229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「智慧」：人類不同的能力</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731650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990600" y="152400"/>
            <a:ext cx="6796087" cy="1851025"/>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990600" y="2667000"/>
            <a:ext cx="6879727" cy="1524000"/>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990600" y="4876800"/>
            <a:ext cx="6781800" cy="1493516"/>
          </a:xfrm>
          <a:prstGeom prst="rect">
            <a:avLst/>
          </a:prstGeom>
          <a:noFill/>
          <a:ln w="9525">
            <a:noFill/>
            <a:miter lim="800000"/>
            <a:headEnd/>
            <a:tailEnd/>
          </a:ln>
        </p:spPr>
      </p:pic>
    </p:spTree>
    <p:extLst>
      <p:ext uri="{BB962C8B-B14F-4D97-AF65-F5344CB8AC3E}">
        <p14:creationId xmlns:p14="http://schemas.microsoft.com/office/powerpoint/2010/main" val="17540577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33400" y="609600"/>
            <a:ext cx="7772400" cy="4524315"/>
          </a:xfrm>
          <a:prstGeom prst="rect">
            <a:avLst/>
          </a:prstGeom>
          <a:noFill/>
        </p:spPr>
        <p:txBody>
          <a:bodyPr wrap="square" rtlCol="0">
            <a:spAutoFit/>
          </a:bodyPr>
          <a:lstStyle/>
          <a:p>
            <a:pPr marL="857250" indent="-8572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a:t>
            </a:r>
            <a:r>
              <a:rPr kumimoji="1" lang="en-US" altLang="zh-TW" sz="36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ax+b</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這個</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function</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有</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2</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個變數</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求</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a, b</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，就可以知道</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y=f(x)</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的解</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如果有一個</a:t>
            </a:r>
            <a:r>
              <a:rPr kumimoji="1" lang="en-US" altLang="zh-TW" sz="36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funcion</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擁有</a:t>
            </a:r>
            <a:r>
              <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1750</a:t>
            </a:r>
            <a:r>
              <a:rPr kumimoji="1" lang="zh-TW" altLang="en-US"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億個變數呢？</a:t>
            </a:r>
            <a:endParaRPr kumimoji="1" lang="en-US" altLang="zh-TW" sz="36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a:p>
            <a:pPr marL="857250" indent="-857250">
              <a:buFont typeface="Arial" panose="020B0604020202020204" pitchFamily="34" charset="0"/>
              <a:buChar char="•"/>
            </a:pP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602208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常見機器學習方法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4974635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半監督式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(Semi-supervised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強化學習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(Reinforcement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遷移學習</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(Transfer learning)</a:t>
            </a:r>
          </a:p>
          <a:p>
            <a:pPr marL="571500" indent="-571500">
              <a:buFont typeface="Arial" panose="020B0604020202020204" pitchFamily="34" charset="0"/>
              <a:buChar char="•"/>
            </a:pPr>
            <a:r>
              <a:rPr kumimoji="1" lang="zh-TW" altLang="en-US"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自監督式</a:t>
            </a:r>
            <a:r>
              <a:rPr kumimoji="1" lang="en-US" altLang="zh-TW" sz="32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(Self-supervised learning, 2020)</a:t>
            </a: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21947379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1143000"/>
            <a:ext cx="8635123" cy="4572000"/>
          </a:xfrm>
          <a:prstGeom prst="rect">
            <a:avLst/>
          </a:prstGeom>
          <a:noFill/>
          <a:ln w="9525">
            <a:noFill/>
            <a:miter lim="800000"/>
            <a:headEnd/>
            <a:tailEnd/>
          </a:ln>
        </p:spPr>
      </p:pic>
      <p:pic>
        <p:nvPicPr>
          <p:cNvPr id="3074" name="Picture 2">
            <a:extLst>
              <a:ext uri="{FF2B5EF4-FFF2-40B4-BE49-F238E27FC236}">
                <a16:creationId xmlns:a16="http://schemas.microsoft.com/office/drawing/2014/main" id="{534968E9-A25F-2B55-B77E-35542996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14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提供已知標記和定義過的訓練資料給演算法，讓演算法找出資料間的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關聯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訓練用資料必須包含通過演算法的輸入與輸出</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只要有足夠的範例，即可找出之間的關聯</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結構很簡單，容易設計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資料標記是最大的問題，也是監督式學習成本最高的地方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以上的成本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監督式學習</a:t>
            </a:r>
          </a:p>
        </p:txBody>
      </p:sp>
    </p:spTree>
    <p:extLst>
      <p:ext uri="{BB962C8B-B14F-4D97-AF65-F5344CB8AC3E}">
        <p14:creationId xmlns:p14="http://schemas.microsoft.com/office/powerpoint/2010/main" val="8540629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979386-D7D0-053A-8BF8-179A7567B16E}"/>
              </a:ext>
            </a:extLst>
          </p:cNvPr>
          <p:cNvPicPr>
            <a:picLocks noChangeAspect="1"/>
          </p:cNvPicPr>
          <p:nvPr/>
        </p:nvPicPr>
        <p:blipFill>
          <a:blip r:embed="rId2"/>
          <a:stretch>
            <a:fillRect/>
          </a:stretch>
        </p:blipFill>
        <p:spPr>
          <a:xfrm>
            <a:off x="690562" y="885825"/>
            <a:ext cx="7762875" cy="5086350"/>
          </a:xfrm>
          <a:prstGeom prst="rect">
            <a:avLst/>
          </a:prstGeom>
        </p:spPr>
      </p:pic>
    </p:spTree>
    <p:extLst>
      <p:ext uri="{BB962C8B-B14F-4D97-AF65-F5344CB8AC3E}">
        <p14:creationId xmlns:p14="http://schemas.microsoft.com/office/powerpoint/2010/main" val="42595821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使用未標記的資料進行訓練</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嘗試找出輸入值與預設的輸出值之間有哪些有意義的關聯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這類算法可以找出模式和分類資料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通常用在歸類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或聚類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(grouping)</a:t>
            </a:r>
            <a:endPar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非監督式學習</a:t>
            </a:r>
          </a:p>
        </p:txBody>
      </p:sp>
    </p:spTree>
    <p:extLst>
      <p:ext uri="{BB962C8B-B14F-4D97-AF65-F5344CB8AC3E}">
        <p14:creationId xmlns:p14="http://schemas.microsoft.com/office/powerpoint/2010/main" val="2686192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E2832EF-DA72-CDB6-5529-649F847C4A58}"/>
              </a:ext>
            </a:extLst>
          </p:cNvPr>
          <p:cNvPicPr>
            <a:picLocks noChangeAspect="1"/>
          </p:cNvPicPr>
          <p:nvPr/>
        </p:nvPicPr>
        <p:blipFill>
          <a:blip r:embed="rId2"/>
          <a:stretch>
            <a:fillRect/>
          </a:stretch>
        </p:blipFill>
        <p:spPr>
          <a:xfrm>
            <a:off x="661987" y="1100137"/>
            <a:ext cx="7820025" cy="4657725"/>
          </a:xfrm>
          <a:prstGeom prst="rect">
            <a:avLst/>
          </a:prstGeom>
        </p:spPr>
      </p:pic>
    </p:spTree>
    <p:extLst>
      <p:ext uri="{BB962C8B-B14F-4D97-AF65-F5344CB8AC3E}">
        <p14:creationId xmlns:p14="http://schemas.microsoft.com/office/powerpoint/2010/main" val="9230942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524000"/>
            <a:ext cx="8229600" cy="501675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結合了監督學習和無監督學習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使用少量的已標記資料和大量的無標記資料來訓練系統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先用已標記的資料訓練機器學習演算法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再使用經過部份訓練的演算法來標記未標記的資料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這個過程稱為偽標記。接著再直接使用產出的資料和原本的已標記資料一起重新訓練模型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不需要大量的已標記資料</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半監督式學習</a:t>
            </a:r>
          </a:p>
        </p:txBody>
      </p:sp>
    </p:spTree>
    <p:extLst>
      <p:ext uri="{BB962C8B-B14F-4D97-AF65-F5344CB8AC3E}">
        <p14:creationId xmlns:p14="http://schemas.microsoft.com/office/powerpoint/2010/main" val="30045478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709678"/>
            <a:ext cx="8229600" cy="1323439"/>
          </a:xfrm>
          <a:prstGeom prst="rect">
            <a:avLst/>
          </a:prstGeom>
          <a:noFill/>
        </p:spPr>
        <p:txBody>
          <a:bodyPr wrap="square" rtlCol="0">
            <a:spAutoFit/>
          </a:bodyPr>
          <a:lstStyle/>
          <a:p>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工程師</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Lemoine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聲稱</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LaMDA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有意識</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hlinkClick r:id="rId3"/>
              </a:rPr>
              <a:t>https://www.youtube.com/watch?v=1rmPnO1eqL4</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老高說明這件事</a:t>
            </a:r>
            <a:r>
              <a:rPr kumimoji="1" lang="en-US" altLang="zh-TW" sz="2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 LAMDA</a:t>
            </a:r>
          </a:p>
        </p:txBody>
      </p:sp>
      <p:pic>
        <p:nvPicPr>
          <p:cNvPr id="1026" name="Picture 2" descr="Google Fires Suspended Lemoine Of “Sentient AI” Fame - DailyAlts -">
            <a:extLst>
              <a:ext uri="{FF2B5EF4-FFF2-40B4-BE49-F238E27FC236}">
                <a16:creationId xmlns:a16="http://schemas.microsoft.com/office/drawing/2014/main" id="{C1DCD21E-8898-B449-1730-0AE556B6A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063971"/>
            <a:ext cx="6553200" cy="336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006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EC889F3-70BA-E5AC-8192-1A549A8963FA}"/>
              </a:ext>
            </a:extLst>
          </p:cNvPr>
          <p:cNvPicPr>
            <a:picLocks noChangeAspect="1"/>
          </p:cNvPicPr>
          <p:nvPr/>
        </p:nvPicPr>
        <p:blipFill>
          <a:blip r:embed="rId2"/>
          <a:stretch>
            <a:fillRect/>
          </a:stretch>
        </p:blipFill>
        <p:spPr>
          <a:xfrm>
            <a:off x="866775" y="1047750"/>
            <a:ext cx="7410450" cy="4762500"/>
          </a:xfrm>
          <a:prstGeom prst="rect">
            <a:avLst/>
          </a:prstGeom>
        </p:spPr>
      </p:pic>
    </p:spTree>
    <p:extLst>
      <p:ext uri="{BB962C8B-B14F-4D97-AF65-F5344CB8AC3E}">
        <p14:creationId xmlns:p14="http://schemas.microsoft.com/office/powerpoint/2010/main" val="16004587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643122"/>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以非監督式學習為出發點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無標記資料，但針對訓練集中的資料，相信資料本身即具有隱藏的規律性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想辦法讓演算法找出這些規律性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這些規律性雖然沒有標記，但已經存在已「正確」的資料集中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例如語料庫，雖然沒有標記是什麼，但語料庫本身即具備「正確的文字排列組合」的意義，這就算一種標記</a:t>
            </a:r>
          </a:p>
        </p:txBody>
      </p:sp>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自監督式學習</a:t>
            </a:r>
          </a:p>
        </p:txBody>
      </p:sp>
    </p:spTree>
    <p:extLst>
      <p:ext uri="{BB962C8B-B14F-4D97-AF65-F5344CB8AC3E}">
        <p14:creationId xmlns:p14="http://schemas.microsoft.com/office/powerpoint/2010/main" val="11940191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D5FF67E-9883-3BD0-5BDA-B951D4CC38C3}"/>
              </a:ext>
            </a:extLst>
          </p:cNvPr>
          <p:cNvPicPr>
            <a:picLocks noChangeAspect="1"/>
          </p:cNvPicPr>
          <p:nvPr/>
        </p:nvPicPr>
        <p:blipFill>
          <a:blip r:embed="rId2"/>
          <a:stretch>
            <a:fillRect/>
          </a:stretch>
        </p:blipFill>
        <p:spPr>
          <a:xfrm>
            <a:off x="609600" y="1085850"/>
            <a:ext cx="7924800" cy="4686300"/>
          </a:xfrm>
          <a:prstGeom prst="rect">
            <a:avLst/>
          </a:prstGeom>
        </p:spPr>
      </p:pic>
    </p:spTree>
    <p:extLst>
      <p:ext uri="{BB962C8B-B14F-4D97-AF65-F5344CB8AC3E}">
        <p14:creationId xmlns:p14="http://schemas.microsoft.com/office/powerpoint/2010/main" val="17283338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常見監督式學習方法</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0780012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185214"/>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迴歸</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(Regression)</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找到一個值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台北明天的氣溫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美股明天的點數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6868847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677656"/>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分類</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40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Classsification</a:t>
            </a: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這張圖片是貓還是狗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台股明天是漲還是跌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則個新聞可以分成幾個聚類</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(cluster)</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209085706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1692771"/>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40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Instructure Learning</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輸出一段有結構的資料，如一段文字</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例如輸入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NBA2023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冠軍？「丹佛金塊隊」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常見監督式學習方法</a:t>
            </a:r>
          </a:p>
        </p:txBody>
      </p:sp>
    </p:spTree>
    <p:extLst>
      <p:ext uri="{BB962C8B-B14F-4D97-AF65-F5344CB8AC3E}">
        <p14:creationId xmlns:p14="http://schemas.microsoft.com/office/powerpoint/2010/main" val="18582346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Method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決策樹、隨機森林、梯度提升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機率建模方法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單純貝氏演算法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r>
              <a:rPr kumimoji="1" lang="zh-TW" altLang="en-US"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邏輯斯迴歸演算法</a:t>
            </a:r>
            <a:endParaRPr kumimoji="1" lang="en-US" altLang="zh-TW" sz="3200" b="1" dirty="0">
              <a:solidFill>
                <a:schemeClr val="bg2">
                  <a:lumMod val="60000"/>
                  <a:lumOff val="4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人工神經網路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常見機器學習方法</a:t>
            </a:r>
          </a:p>
        </p:txBody>
      </p:sp>
    </p:spTree>
    <p:extLst>
      <p:ext uri="{BB962C8B-B14F-4D97-AF65-F5344CB8AC3E}">
        <p14:creationId xmlns:p14="http://schemas.microsoft.com/office/powerpoint/2010/main" val="6731066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3539430"/>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年代，正當神經網路開始流行時，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的表現竟大幅超越，稱之為核心方法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核心方法為分類演算法，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最有名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在兩種資料點之間找出最佳決策邊界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新的資料看落在哪一邊，就是哪一類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判斷垃圾郵件，好評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差評語義分析</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48700955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81000"/>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5122" name="Picture 2" descr="Breaking Down the Support Vector Machine (SVM) Algorithm | by Satyam Mishra  | Towards Data Science">
            <a:extLst>
              <a:ext uri="{FF2B5EF4-FFF2-40B4-BE49-F238E27FC236}">
                <a16:creationId xmlns:a16="http://schemas.microsoft.com/office/drawing/2014/main" id="{EE8A0842-49F2-188C-7D4D-509EE03A9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5632823" cy="4953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線接點 2">
            <a:extLst>
              <a:ext uri="{FF2B5EF4-FFF2-40B4-BE49-F238E27FC236}">
                <a16:creationId xmlns:a16="http://schemas.microsoft.com/office/drawing/2014/main" id="{C8A9063C-59E6-B3CA-3BF8-7A033DEDCA95}"/>
              </a:ext>
            </a:extLst>
          </p:cNvPr>
          <p:cNvCxnSpPr/>
          <p:nvPr/>
        </p:nvCxnSpPr>
        <p:spPr>
          <a:xfrm flipH="1">
            <a:off x="36576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5" name="直線接點 4">
            <a:extLst>
              <a:ext uri="{FF2B5EF4-FFF2-40B4-BE49-F238E27FC236}">
                <a16:creationId xmlns:a16="http://schemas.microsoft.com/office/drawing/2014/main" id="{D76F7D2B-4D71-21B1-F64A-C1316C26B05F}"/>
              </a:ext>
            </a:extLst>
          </p:cNvPr>
          <p:cNvCxnSpPr>
            <a:cxnSpLocks/>
          </p:cNvCxnSpPr>
          <p:nvPr/>
        </p:nvCxnSpPr>
        <p:spPr>
          <a:xfrm flipH="1">
            <a:off x="3810000" y="2133600"/>
            <a:ext cx="2209800" cy="4038600"/>
          </a:xfrm>
          <a:prstGeom prst="line">
            <a:avLst/>
          </a:prstGeom>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557BE013-9AF3-BF9A-385D-E68F8D7012E1}"/>
              </a:ext>
            </a:extLst>
          </p:cNvPr>
          <p:cNvCxnSpPr>
            <a:cxnSpLocks/>
          </p:cNvCxnSpPr>
          <p:nvPr/>
        </p:nvCxnSpPr>
        <p:spPr>
          <a:xfrm flipH="1">
            <a:off x="3810000" y="2362200"/>
            <a:ext cx="2438400" cy="3810000"/>
          </a:xfrm>
          <a:prstGeom prst="line">
            <a:avLst/>
          </a:prstGeom>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F49DF52D-7E16-73FD-BC8A-F75A6FCA1069}"/>
              </a:ext>
            </a:extLst>
          </p:cNvPr>
          <p:cNvCxnSpPr/>
          <p:nvPr/>
        </p:nvCxnSpPr>
        <p:spPr>
          <a:xfrm flipH="1">
            <a:off x="3810000" y="2057400"/>
            <a:ext cx="1371600" cy="3962400"/>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47AA91FD-AB18-13AD-6738-DA603037CC50}"/>
              </a:ext>
            </a:extLst>
          </p:cNvPr>
          <p:cNvCxnSpPr>
            <a:cxnSpLocks/>
          </p:cNvCxnSpPr>
          <p:nvPr/>
        </p:nvCxnSpPr>
        <p:spPr>
          <a:xfrm flipH="1">
            <a:off x="3810000" y="2819400"/>
            <a:ext cx="3156323" cy="3352800"/>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6F99BA15-5B26-4341-A7B0-12908F565D8B}"/>
              </a:ext>
            </a:extLst>
          </p:cNvPr>
          <p:cNvCxnSpPr>
            <a:cxnSpLocks/>
          </p:cNvCxnSpPr>
          <p:nvPr/>
        </p:nvCxnSpPr>
        <p:spPr>
          <a:xfrm flipH="1">
            <a:off x="3810000" y="2057400"/>
            <a:ext cx="1104900" cy="4114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7102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人工智慧的歷史</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252044915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將資料映射到更高維的空間中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找到介於兩類資料最中間的曲面，稱之為超曲面</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599" y="398461"/>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6146" name="Picture 2" descr="Finding Non-Linear Decision Boundary in SVM | by Sourodip Kundu | Medium">
            <a:extLst>
              <a:ext uri="{FF2B5EF4-FFF2-40B4-BE49-F238E27FC236}">
                <a16:creationId xmlns:a16="http://schemas.microsoft.com/office/drawing/2014/main" id="{519BF3B0-5481-6D84-E9F1-3340A70B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7" y="3550860"/>
            <a:ext cx="591502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8012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399" y="1737480"/>
            <a:ext cx="82296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超曲面剛好位於「正中間」</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達到「最大化邊界」的目的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9" name="圖片 8">
            <a:extLst>
              <a:ext uri="{FF2B5EF4-FFF2-40B4-BE49-F238E27FC236}">
                <a16:creationId xmlns:a16="http://schemas.microsoft.com/office/drawing/2014/main" id="{590B7430-B7EF-946C-BF59-3C75FB88A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800849" cy="3088386"/>
          </a:xfrm>
          <a:prstGeom prst="rect">
            <a:avLst/>
          </a:prstGeom>
        </p:spPr>
      </p:pic>
    </p:spTree>
    <p:extLst>
      <p:ext uri="{BB962C8B-B14F-4D97-AF65-F5344CB8AC3E}">
        <p14:creationId xmlns:p14="http://schemas.microsoft.com/office/powerpoint/2010/main" val="340462924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決策邊界只和最靠近的點有關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空間上的點都可以表示為向量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(Vector)</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所以用「向量」就可以「算出」這個邊界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因此透過「向量」來「支援」的「機制」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命名由來就是「</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支援向量機</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17412570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在簡單分類上有很好的表現，曾稱霸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具備完整的幾何及統計理論背景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無法擴展到大型資料庫</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Kernel function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需手動設計，只有超平面是學習而來的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是淺層方法，在感知問題上表現不好</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需手動萃取出表徵，稱之為「特徵工程」</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(Feature Engineering)</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a:t>
            </a:r>
            <a:r>
              <a:rPr kumimoji="1" lang="zh-TW" altLang="en-US"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anose="05000000000000000000" pitchFamily="2" charset="2"/>
              </a:rPr>
              <a:t>這是大問題</a:t>
            </a:r>
            <a:endParaRPr kumimoji="1" lang="en-US" altLang="zh-TW" sz="3200" b="1" dirty="0">
              <a:solidFill>
                <a:srgbClr val="FF33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SVM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的問題</a:t>
            </a:r>
          </a:p>
        </p:txBody>
      </p:sp>
    </p:spTree>
    <p:extLst>
      <p:ext uri="{BB962C8B-B14F-4D97-AF65-F5344CB8AC3E}">
        <p14:creationId xmlns:p14="http://schemas.microsoft.com/office/powerpoint/2010/main" val="26776016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14362" y="1371600"/>
            <a:ext cx="8229600" cy="1569660"/>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類似流程圖的方式，將資料分類並預測</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年左右出現，但沒流行起來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決策樹</a:t>
            </a:r>
          </a:p>
        </p:txBody>
      </p:sp>
      <p:pic>
        <p:nvPicPr>
          <p:cNvPr id="8194" name="Picture 2" descr="Simple decision tree example">
            <a:extLst>
              <a:ext uri="{FF2B5EF4-FFF2-40B4-BE49-F238E27FC236}">
                <a16:creationId xmlns:a16="http://schemas.microsoft.com/office/drawing/2014/main" id="{432569C3-B8E5-A368-7E59-E66718B7C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14600"/>
            <a:ext cx="5562600" cy="414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159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64319" y="1329587"/>
            <a:ext cx="8615362"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將決策樹組合變成一個森林，輸出組合結果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機器學習中第二好的方法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838200" y="32352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隨機森林</a:t>
            </a:r>
          </a:p>
        </p:txBody>
      </p:sp>
      <p:pic>
        <p:nvPicPr>
          <p:cNvPr id="9218" name="Picture 2" descr="Random forest - Wikipedia">
            <a:extLst>
              <a:ext uri="{FF2B5EF4-FFF2-40B4-BE49-F238E27FC236}">
                <a16:creationId xmlns:a16="http://schemas.microsoft.com/office/drawing/2014/main" id="{0D2DA23A-E17D-02E6-131F-24965E9E1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49161"/>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22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764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類似隨機森林，由弱預測模型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通常是決策樹</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組合而成的強預測模型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利用梯度提升，不斷加入新模型，透過迭代來學習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不需要解決問題，只需要解決每次模型的缺陷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再把新模型整合，然後重複上面的動作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僅次於深度學習的第二大方法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spTree>
    <p:extLst>
      <p:ext uri="{BB962C8B-B14F-4D97-AF65-F5344CB8AC3E}">
        <p14:creationId xmlns:p14="http://schemas.microsoft.com/office/powerpoint/2010/main" val="25694438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梯度提升</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(GBM)</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簡介</a:t>
            </a:r>
          </a:p>
        </p:txBody>
      </p:sp>
      <p:pic>
        <p:nvPicPr>
          <p:cNvPr id="10242" name="Picture 2" descr="Gradient Boosting - AI Wiki">
            <a:extLst>
              <a:ext uri="{FF2B5EF4-FFF2-40B4-BE49-F238E27FC236}">
                <a16:creationId xmlns:a16="http://schemas.microsoft.com/office/drawing/2014/main" id="{593517BD-5419-E969-0004-916FB1FC8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43174"/>
            <a:ext cx="7864424"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335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452431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模擬人類大腦神經元的運作方法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年代就有神經網路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缺乏大量訓練資料，無法流行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年發明最重要的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反向傳播法</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年貝爾實驗室實現應用</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年美國郵政局使用了</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LeCun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發明的</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來辦識郵件信封上的手寫郵遞區號</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這就是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MNIST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的由來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1028700" lvl="1" indent="-5715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人工神經網路</a:t>
            </a:r>
          </a:p>
        </p:txBody>
      </p:sp>
    </p:spTree>
    <p:extLst>
      <p:ext uri="{BB962C8B-B14F-4D97-AF65-F5344CB8AC3E}">
        <p14:creationId xmlns:p14="http://schemas.microsoft.com/office/powerpoint/2010/main" val="16618303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04800" y="1600200"/>
            <a:ext cx="8534400" cy="107721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大量衛星圖片</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辨識坦克車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美蘇冷戰的產物</a:t>
            </a:r>
          </a:p>
        </p:txBody>
      </p:sp>
      <p:pic>
        <p:nvPicPr>
          <p:cNvPr id="2050" name="Picture 2" descr="Remote Sensing | Free Full-Text | Multi-Stream Convolutional Neural Network  for SAR Automatic Target Recognition | HTML">
            <a:extLst>
              <a:ext uri="{FF2B5EF4-FFF2-40B4-BE49-F238E27FC236}">
                <a16:creationId xmlns:a16="http://schemas.microsoft.com/office/drawing/2014/main" id="{EBBF8F35-1FA1-1B56-9D98-65FFED051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946222"/>
            <a:ext cx="6858000" cy="368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30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286000"/>
            <a:ext cx="8229600" cy="2862322"/>
          </a:xfrm>
          <a:prstGeom prst="rect">
            <a:avLst/>
          </a:prstGeom>
          <a:noFill/>
        </p:spPr>
        <p:txBody>
          <a:bodyPr wrap="square" rtlCol="0">
            <a:spAutoFit/>
          </a:bodyPr>
          <a:lstStyle/>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Dartmouth</a:t>
            </a: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會議</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符號式</a:t>
            </a:r>
            <a:r>
              <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AI(Symbolic AI)</a:t>
            </a: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機器學習的興起</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742950" indent="-742950">
              <a:buFont typeface="Arial" panose="020B0604020202020204" pitchFamily="34" charset="0"/>
              <a:buChar char="•"/>
            </a:pPr>
            <a:r>
              <a:rPr kumimoji="1" lang="zh-TW" altLang="en-US"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人工智慧的大起大落</a:t>
            </a:r>
            <a:endParaRPr kumimoji="1" lang="en-US" altLang="zh-TW" sz="3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lang="zh-TW" altLang="en-US" sz="4800" b="1" kern="0"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人工智慧的歷史</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7246936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923330"/>
          </a:xfrm>
          <a:prstGeom prst="rect">
            <a:avLst/>
          </a:prstGeom>
          <a:noFill/>
        </p:spPr>
        <p:txBody>
          <a:bodyPr wrap="square" rtlCol="0">
            <a:spAutoFit/>
          </a:bodyPr>
          <a:lstStyle/>
          <a:p>
            <a:pPr algn="ctr"/>
            <a:r>
              <a:rPr kumimoji="1" lang="zh-TW" altLang="en-US"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深度學習的概念</a:t>
            </a:r>
            <a:endParaRPr kumimoji="1" lang="en-US" altLang="zh-TW" sz="5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Tree>
    <p:extLst>
      <p:ext uri="{BB962C8B-B14F-4D97-AF65-F5344CB8AC3E}">
        <p14:creationId xmlns:p14="http://schemas.microsoft.com/office/powerpoint/2010/main" val="42012233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1981200"/>
            <a:ext cx="8229600" cy="4031873"/>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機器學習有很多種方法，深度學習只是其中一個子集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業界大部分機器學習方法均非深度學習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非深度的機器學習的演算法勝過大部分的深度學習，使用資源少，可解釋性強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用什麼方法看任務種類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有最名的就是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OpenCV(</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也有深度學習函式庫了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深度學習不是神話</a:t>
            </a:r>
          </a:p>
        </p:txBody>
      </p:sp>
    </p:spTree>
    <p:extLst>
      <p:ext uri="{BB962C8B-B14F-4D97-AF65-F5344CB8AC3E}">
        <p14:creationId xmlns:p14="http://schemas.microsoft.com/office/powerpoint/2010/main" val="261254522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1524000"/>
            <a:ext cx="8186737" cy="4689475"/>
          </a:xfrm>
          <a:prstGeom prst="rect">
            <a:avLst/>
          </a:prstGeom>
          <a:noFill/>
          <a:ln w="9525">
            <a:noFill/>
            <a:miter lim="800000"/>
            <a:headEnd/>
            <a:tailEnd/>
          </a:ln>
        </p:spPr>
      </p:pic>
      <p:sp>
        <p:nvSpPr>
          <p:cNvPr id="5" name="文字版面配置區 2"/>
          <p:cNvSpPr txBox="1">
            <a:spLocks/>
          </p:cNvSpPr>
          <p:nvPr/>
        </p:nvSpPr>
        <p:spPr>
          <a:xfrm>
            <a:off x="609600" y="304800"/>
            <a:ext cx="8534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吳恩達：目前</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99%</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AI</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都是</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DL</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26933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以簡單的「神經元」 或稱為「感知器」為最小單元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將多個神經元</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並聯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將多個層</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串聯</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起來，成為一個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網路</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整個架構從數個層，多的話可能數百個層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讓資料的</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表徵</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經過多次的轉換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什麼是神經網路？</a:t>
            </a:r>
          </a:p>
        </p:txBody>
      </p:sp>
    </p:spTree>
    <p:extLst>
      <p:ext uri="{BB962C8B-B14F-4D97-AF65-F5344CB8AC3E}">
        <p14:creationId xmlns:p14="http://schemas.microsoft.com/office/powerpoint/2010/main" val="34080994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淺層學習將資料轉換成連續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個表示空間，無法解決複雜的問題，需要將資料「</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手動</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」處理成適合的表達方法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以往淺層學習在特徵工程上需花</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80%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以上的時間和精力</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深度學習將此過程</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整個模型的評估方式也是自動化</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不需手動做特徵工程</a:t>
            </a:r>
          </a:p>
        </p:txBody>
      </p:sp>
    </p:spTree>
    <p:extLst>
      <p:ext uri="{BB962C8B-B14F-4D97-AF65-F5344CB8AC3E}">
        <p14:creationId xmlns:p14="http://schemas.microsoft.com/office/powerpoint/2010/main" val="9645286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多層淺層學習，第一層出來的結果，對第二層來說並不一定是最佳化的方法，因為會出現「快速遞減」的現象。</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淺層學習每一層會各學各的，只會為了達到該層的目標，而非整體目標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深度學習使用了「</a:t>
            </a: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聯合學習</a:t>
            </a:r>
            <a:r>
              <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(Union Learning)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」的方法，調整個架構的一個參數，所有的參數都會變</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將複雜步驟，抽象並拆分到每一層中</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143000" y="304800"/>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堆多個淺層學習不行嗎？</a:t>
            </a:r>
          </a:p>
        </p:txBody>
      </p:sp>
    </p:spTree>
    <p:extLst>
      <p:ext uri="{BB962C8B-B14F-4D97-AF65-F5344CB8AC3E}">
        <p14:creationId xmlns:p14="http://schemas.microsoft.com/office/powerpoint/2010/main" val="29798373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年左右，深度學習沒有好的演算法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神經網路停留在淺層，僅使用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層</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精細複雜的淺層方法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(SVM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，隨機森林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也沒有辦法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不好的演算法會讓深層的梯度傳播，回饋訊號逐漸消失</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演算法的困境</a:t>
            </a:r>
          </a:p>
        </p:txBody>
      </p:sp>
    </p:spTree>
    <p:extLst>
      <p:ext uri="{BB962C8B-B14F-4D97-AF65-F5344CB8AC3E}">
        <p14:creationId xmlns:p14="http://schemas.microsoft.com/office/powerpoint/2010/main" val="133167822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50920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從多個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x</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的對應關係找出在二維空間上的對應關係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當有多個變數時，情況就會複雜</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y=w1x1+w2x2+b</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小時</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分，問讀幾小時會及格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一天讀書一小時，玩一小時考試得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分，讀兩小時玩二小時考試得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分，問怎麼讀書怎麼玩考試會及格？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從線性迴歸開始</a:t>
            </a:r>
          </a:p>
        </p:txBody>
      </p:sp>
    </p:spTree>
    <p:extLst>
      <p:ext uri="{BB962C8B-B14F-4D97-AF65-F5344CB8AC3E}">
        <p14:creationId xmlns:p14="http://schemas.microsoft.com/office/powerpoint/2010/main" val="131182724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tting the Multiple Linear Regression Model | Introduction to Statistics |  JMP">
            <a:extLst>
              <a:ext uri="{FF2B5EF4-FFF2-40B4-BE49-F238E27FC236}">
                <a16:creationId xmlns:a16="http://schemas.microsoft.com/office/drawing/2014/main" id="{17B71623-129C-2056-20EF-0565FCDA0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8363"/>
            <a:ext cx="9144000" cy="512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31385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03187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為線性</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將這個結果通過一個函式，得到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0-1</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之間的分佈</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y=f(</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ax+b</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 = sigmoid</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將數值轉化成機率分佈，做為分類的依據</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就是二元分類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名稱是迴歸其實和迴歸沒有關係</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進步到邏輯斯迴歸</a:t>
            </a:r>
          </a:p>
        </p:txBody>
      </p:sp>
    </p:spTree>
    <p:extLst>
      <p:ext uri="{BB962C8B-B14F-4D97-AF65-F5344CB8AC3E}">
        <p14:creationId xmlns:p14="http://schemas.microsoft.com/office/powerpoint/2010/main" val="17778920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0273680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004 Machine Learning - Logistic Regression Models - Master Data Science  25.07.2022">
            <a:extLst>
              <a:ext uri="{FF2B5EF4-FFF2-40B4-BE49-F238E27FC236}">
                <a16:creationId xmlns:a16="http://schemas.microsoft.com/office/drawing/2014/main" id="{3A48680B-1811-A211-928F-6F990D05B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550"/>
            <a:ext cx="9144000"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0798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501675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線性迴歸能解決簡單問題，但當問題不是線性關係後，需要使用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轉換成非線性關係，變成邏輯斯迴歸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邏輯斯迴歸變成非線性之後，能解決更複雜的問題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但當問題複雜度增加時，想到將多個邏輯斯迴歸串聯並聯，組成一個聯合學習的架構，並且將</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sigmoid</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換成其它函式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此時一個邏輯斯迴歸的單元，變成一個「神經元」</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將多個邏輯迴歸串起來</a:t>
            </a:r>
          </a:p>
        </p:txBody>
      </p:sp>
    </p:spTree>
    <p:extLst>
      <p:ext uri="{BB962C8B-B14F-4D97-AF65-F5344CB8AC3E}">
        <p14:creationId xmlns:p14="http://schemas.microsoft.com/office/powerpoint/2010/main" val="23274513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447800"/>
            <a:ext cx="8229600" cy="584775"/>
          </a:xfrm>
          <a:prstGeom prst="rect">
            <a:avLst/>
          </a:prstGeom>
          <a:noFill/>
        </p:spPr>
        <p:txBody>
          <a:bodyPr wrap="square" rtlCol="0">
            <a:spAutoFit/>
          </a:bodyPr>
          <a:lstStyle/>
          <a:p>
            <a:pPr marL="571500" indent="-571500" algn="ctr">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神經元為簡單的數學運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類似邏輯斯迴歸</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神經元長什麼樣子？</a:t>
            </a:r>
          </a:p>
        </p:txBody>
      </p:sp>
      <p:pic>
        <p:nvPicPr>
          <p:cNvPr id="11266" name="Picture 2" descr="The Essential Guide to Neural Network Architectures">
            <a:extLst>
              <a:ext uri="{FF2B5EF4-FFF2-40B4-BE49-F238E27FC236}">
                <a16:creationId xmlns:a16="http://schemas.microsoft.com/office/drawing/2014/main" id="{5E2671DA-74E5-339E-094F-36A5E1677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33065"/>
            <a:ext cx="6248400" cy="423285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0EC0CA8-8C97-0094-C279-DFC12F16976B}"/>
              </a:ext>
            </a:extLst>
          </p:cNvPr>
          <p:cNvSpPr txBox="1"/>
          <p:nvPr/>
        </p:nvSpPr>
        <p:spPr>
          <a:xfrm>
            <a:off x="4664094" y="4953000"/>
            <a:ext cx="1143000" cy="646331"/>
          </a:xfrm>
          <a:prstGeom prst="rect">
            <a:avLst/>
          </a:prstGeom>
          <a:noFill/>
        </p:spPr>
        <p:txBody>
          <a:bodyPr wrap="square" rtlCol="0">
            <a:spAutoFit/>
          </a:bodyPr>
          <a:lstStyle/>
          <a:p>
            <a:r>
              <a:rPr lang="en-US" altLang="zh-TW" dirty="0">
                <a:solidFill>
                  <a:schemeClr val="bg1"/>
                </a:solidFill>
              </a:rPr>
              <a:t>f(x)=x</a:t>
            </a:r>
          </a:p>
          <a:p>
            <a:r>
              <a:rPr lang="en-US" altLang="zh-TW" dirty="0">
                <a:solidFill>
                  <a:schemeClr val="bg1"/>
                </a:solidFill>
              </a:rPr>
              <a:t>linear</a:t>
            </a:r>
            <a:endParaRPr lang="zh-TW" altLang="en-US" dirty="0">
              <a:solidFill>
                <a:schemeClr val="bg1"/>
              </a:solidFill>
            </a:endParaRPr>
          </a:p>
        </p:txBody>
      </p:sp>
      <p:sp>
        <p:nvSpPr>
          <p:cNvPr id="3" name="文字方塊 2">
            <a:extLst>
              <a:ext uri="{FF2B5EF4-FFF2-40B4-BE49-F238E27FC236}">
                <a16:creationId xmlns:a16="http://schemas.microsoft.com/office/drawing/2014/main" id="{E4638215-E401-442A-0F7A-3EF574604B1A}"/>
              </a:ext>
            </a:extLst>
          </p:cNvPr>
          <p:cNvSpPr txBox="1"/>
          <p:nvPr/>
        </p:nvSpPr>
        <p:spPr>
          <a:xfrm>
            <a:off x="5715000" y="4952999"/>
            <a:ext cx="1828800" cy="646331"/>
          </a:xfrm>
          <a:prstGeom prst="rect">
            <a:avLst/>
          </a:prstGeom>
          <a:noFill/>
        </p:spPr>
        <p:txBody>
          <a:bodyPr wrap="square" rtlCol="0">
            <a:spAutoFit/>
          </a:bodyPr>
          <a:lstStyle/>
          <a:p>
            <a:r>
              <a:rPr lang="en-US" altLang="zh-TW" dirty="0">
                <a:solidFill>
                  <a:schemeClr val="bg1"/>
                </a:solidFill>
              </a:rPr>
              <a:t>f(x)=sigmoid(x)</a:t>
            </a:r>
          </a:p>
          <a:p>
            <a:r>
              <a:rPr lang="en-US" altLang="zh-TW" dirty="0">
                <a:solidFill>
                  <a:schemeClr val="bg1"/>
                </a:solidFill>
              </a:rPr>
              <a:t>logistic</a:t>
            </a:r>
            <a:endParaRPr lang="zh-TW" altLang="en-US" dirty="0">
              <a:solidFill>
                <a:schemeClr val="bg1"/>
              </a:solidFill>
            </a:endParaRPr>
          </a:p>
        </p:txBody>
      </p:sp>
    </p:spTree>
    <p:extLst>
      <p:ext uri="{BB962C8B-B14F-4D97-AF65-F5344CB8AC3E}">
        <p14:creationId xmlns:p14="http://schemas.microsoft.com/office/powerpoint/2010/main" val="236413354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990600" y="262943"/>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多個、多層神經元的組合</a:t>
            </a:r>
          </a:p>
        </p:txBody>
      </p:sp>
      <p:pic>
        <p:nvPicPr>
          <p:cNvPr id="12290" name="Picture 2" descr="機器學習自學筆記07: Deep Learning">
            <a:extLst>
              <a:ext uri="{FF2B5EF4-FFF2-40B4-BE49-F238E27FC236}">
                <a16:creationId xmlns:a16="http://schemas.microsoft.com/office/drawing/2014/main" id="{1B4B0088-C495-5355-ECE8-82A3FB8F9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199"/>
            <a:ext cx="7620000" cy="501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85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輸入值：</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a1 – an(</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w1-wn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偏置：</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b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啟動函式：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a:t>
            </a:r>
          </a:p>
          <a:p>
            <a:pPr marL="571500" indent="-5715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輸出：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 (</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會是多維矩陣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神經元的組成</a:t>
            </a:r>
          </a:p>
        </p:txBody>
      </p:sp>
      <p:pic>
        <p:nvPicPr>
          <p:cNvPr id="6" name="Picture 2">
            <a:extLst>
              <a:ext uri="{FF2B5EF4-FFF2-40B4-BE49-F238E27FC236}">
                <a16:creationId xmlns:a16="http://schemas.microsoft.com/office/drawing/2014/main" id="{BB6F6B77-7D1E-2BE3-F822-2CC7629CD2FC}"/>
              </a:ext>
            </a:extLst>
          </p:cNvPr>
          <p:cNvPicPr>
            <a:picLocks noChangeAspect="1" noChangeArrowheads="1"/>
          </p:cNvPicPr>
          <p:nvPr/>
        </p:nvPicPr>
        <p:blipFill>
          <a:blip r:embed="rId3"/>
          <a:srcRect/>
          <a:stretch>
            <a:fillRect/>
          </a:stretch>
        </p:blipFill>
        <p:spPr bwMode="auto">
          <a:xfrm>
            <a:off x="762000" y="4414033"/>
            <a:ext cx="3358930" cy="2088232"/>
          </a:xfrm>
          <a:prstGeom prst="rect">
            <a:avLst/>
          </a:prstGeom>
          <a:noFill/>
          <a:ln w="9525">
            <a:noFill/>
            <a:miter lim="800000"/>
            <a:headEnd/>
            <a:tailEnd/>
          </a:ln>
        </p:spPr>
      </p:pic>
      <p:pic>
        <p:nvPicPr>
          <p:cNvPr id="7" name="Picture 2">
            <a:extLst>
              <a:ext uri="{FF2B5EF4-FFF2-40B4-BE49-F238E27FC236}">
                <a16:creationId xmlns:a16="http://schemas.microsoft.com/office/drawing/2014/main" id="{7DD02F4F-60B2-9D6A-2A2C-7BFBBBA8134F}"/>
              </a:ext>
            </a:extLst>
          </p:cNvPr>
          <p:cNvPicPr>
            <a:picLocks noChangeAspect="1" noChangeArrowheads="1"/>
          </p:cNvPicPr>
          <p:nvPr/>
        </p:nvPicPr>
        <p:blipFill>
          <a:blip r:embed="rId4"/>
          <a:srcRect/>
          <a:stretch>
            <a:fillRect/>
          </a:stretch>
        </p:blipFill>
        <p:spPr bwMode="auto">
          <a:xfrm>
            <a:off x="4218385" y="4342025"/>
            <a:ext cx="4027611" cy="2376264"/>
          </a:xfrm>
          <a:prstGeom prst="rect">
            <a:avLst/>
          </a:prstGeom>
          <a:noFill/>
          <a:ln w="9525">
            <a:noFill/>
            <a:miter lim="800000"/>
            <a:headEnd/>
            <a:tailEnd/>
          </a:ln>
        </p:spPr>
      </p:pic>
    </p:spTree>
    <p:extLst>
      <p:ext uri="{BB962C8B-B14F-4D97-AF65-F5344CB8AC3E}">
        <p14:creationId xmlns:p14="http://schemas.microsoft.com/office/powerpoint/2010/main" val="401202260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1569660"/>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為什麼神經網路迴歸主流？</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algn="ct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5524774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1989</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年已有完整的神經網路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CNN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年已有完整的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LSTM</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年才開始爆量，這二十幾年來發生了什麼？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硬體進步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資料集和競賽的大量成長</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14350" indent="-514350">
              <a:buFont typeface="+mj-lt"/>
              <a:buAutoNum type="arabicPeriod"/>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演算法的進步</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為什麼又迴歸主流？</a:t>
            </a:r>
          </a:p>
        </p:txBody>
      </p:sp>
    </p:spTree>
    <p:extLst>
      <p:ext uri="{BB962C8B-B14F-4D97-AF65-F5344CB8AC3E}">
        <p14:creationId xmlns:p14="http://schemas.microsoft.com/office/powerpoint/2010/main" val="12419433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55454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至</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速度成長</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在筆電或桌機上就能訓練神經網路</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極小的設備就可以進行推論</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(Inference)</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硬體的進步</a:t>
            </a:r>
          </a:p>
        </p:txBody>
      </p:sp>
      <p:pic>
        <p:nvPicPr>
          <p:cNvPr id="3074" name="Picture 2" descr="World's Smallest Bluetooth SoC to Connect Next Billion IoT Devices">
            <a:extLst>
              <a:ext uri="{FF2B5EF4-FFF2-40B4-BE49-F238E27FC236}">
                <a16:creationId xmlns:a16="http://schemas.microsoft.com/office/drawing/2014/main" id="{DBF99B85-4C4C-4DB8-9032-B04765239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45677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2436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2062103"/>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(CUDA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架構，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NVIDIA 4090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可達到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101teraFLOPS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1990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年的超級電腦</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Intel Touchstone Delta</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0.032teraFLOPS</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4098" name="Picture 2" descr="Intel Touchstone Delta">
            <a:extLst>
              <a:ext uri="{FF2B5EF4-FFF2-40B4-BE49-F238E27FC236}">
                <a16:creationId xmlns:a16="http://schemas.microsoft.com/office/drawing/2014/main" id="{D1AF97ED-0670-F98B-C3D1-B936EFE8A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20961"/>
            <a:ext cx="4114800" cy="25555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astly Nvidia Lovelace flagship AD102 GPU leak with 18,176 CUDA cores, 24  Gbps 48 GB VRAM, and 800 W TBP hints at possible Titan resurrection -  NotebookCheck.net News">
            <a:extLst>
              <a:ext uri="{FF2B5EF4-FFF2-40B4-BE49-F238E27FC236}">
                <a16:creationId xmlns:a16="http://schemas.microsoft.com/office/drawing/2014/main" id="{D8C155FF-EC4B-540A-F655-674E2CAFC4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920961"/>
            <a:ext cx="403860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3404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Google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TPU(Tensor PU)</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推出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 v4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，如果做成叢集，聚集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TPU</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，可高達</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9exaFlops</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 Exaflop = 100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萬</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Teraflop</a:t>
            </a: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超強</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TPU</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的出現</a:t>
            </a:r>
          </a:p>
        </p:txBody>
      </p:sp>
      <p:pic>
        <p:nvPicPr>
          <p:cNvPr id="5122" name="Picture 2" descr="Google第四代TPU芯片发布- VxBus">
            <a:extLst>
              <a:ext uri="{FF2B5EF4-FFF2-40B4-BE49-F238E27FC236}">
                <a16:creationId xmlns:a16="http://schemas.microsoft.com/office/drawing/2014/main" id="{B662210B-6CFB-60BC-6874-A989CEB86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4059928"/>
            <a:ext cx="3657600" cy="1849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Hints About Its Homegrown TPUv4 AI Engines">
            <a:extLst>
              <a:ext uri="{FF2B5EF4-FFF2-40B4-BE49-F238E27FC236}">
                <a16:creationId xmlns:a16="http://schemas.microsoft.com/office/drawing/2014/main" id="{A9F53CD3-47B4-CBCF-0766-6B275EEC4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026736"/>
            <a:ext cx="3581400" cy="219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4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533400" y="2057400"/>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智慧分成「先天」及「後天」的</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先天的是與生俱來的，躲避危險</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後天靠的是學習，開車，讀書</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先天知道的越多，越聰明</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可從動物看出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後天學來的，需要花時間「努力學習」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希望「人工智慧」先天的知識越多越好</a:t>
            </a:r>
            <a:endParaRPr kumimoji="1" lang="en-US" altLang="zh-TW" sz="32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719078"/>
            <a:ext cx="7315200" cy="990600"/>
          </a:xfrm>
          <a:prstGeom prst="rect">
            <a:avLst/>
          </a:prstGeom>
        </p:spPr>
        <p:txBody>
          <a:bodyPr tIns="91440" bIns="91440" anchor="b" anchorCtr="0">
            <a:noAutofit/>
          </a:bodyPr>
          <a:lstStyle/>
          <a:p>
            <a:pPr algn="ct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先天及後天的智慧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98572877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hhu\Desktop\KZrxwR.gif"/>
          <p:cNvPicPr>
            <a:picLocks noChangeAspect="1" noChangeArrowheads="1" noCrop="1"/>
          </p:cNvPicPr>
          <p:nvPr/>
        </p:nvPicPr>
        <p:blipFill>
          <a:blip r:embed="rId3" cstate="print"/>
          <a:srcRect/>
          <a:stretch>
            <a:fillRect/>
          </a:stretch>
        </p:blipFill>
        <p:spPr bwMode="auto">
          <a:xfrm>
            <a:off x="685800" y="1447800"/>
            <a:ext cx="7857067" cy="4419600"/>
          </a:xfrm>
          <a:prstGeom prst="rect">
            <a:avLst/>
          </a:prstGeom>
          <a:noFill/>
        </p:spPr>
      </p:pic>
    </p:spTree>
    <p:extLst>
      <p:ext uri="{BB962C8B-B14F-4D97-AF65-F5344CB8AC3E}">
        <p14:creationId xmlns:p14="http://schemas.microsoft.com/office/powerpoint/2010/main" val="41541984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shhu\Desktop\862LRm.gif"/>
          <p:cNvPicPr>
            <a:picLocks noChangeAspect="1" noChangeArrowheads="1" noCrop="1"/>
          </p:cNvPicPr>
          <p:nvPr/>
        </p:nvPicPr>
        <p:blipFill>
          <a:blip r:embed="rId3" cstate="print"/>
          <a:srcRect/>
          <a:stretch>
            <a:fillRect/>
          </a:stretch>
        </p:blipFill>
        <p:spPr bwMode="auto">
          <a:xfrm>
            <a:off x="381000" y="990600"/>
            <a:ext cx="8398933" cy="4724400"/>
          </a:xfrm>
          <a:prstGeom prst="rect">
            <a:avLst/>
          </a:prstGeom>
          <a:noFill/>
        </p:spPr>
      </p:pic>
    </p:spTree>
    <p:extLst>
      <p:ext uri="{BB962C8B-B14F-4D97-AF65-F5344CB8AC3E}">
        <p14:creationId xmlns:p14="http://schemas.microsoft.com/office/powerpoint/2010/main" val="14515283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shhu\Desktop\E9Rozv.gif"/>
          <p:cNvPicPr>
            <a:picLocks noChangeAspect="1" noChangeArrowheads="1" noCrop="1"/>
          </p:cNvPicPr>
          <p:nvPr/>
        </p:nvPicPr>
        <p:blipFill>
          <a:blip r:embed="rId3" cstate="print"/>
          <a:srcRect/>
          <a:stretch>
            <a:fillRect/>
          </a:stretch>
        </p:blipFill>
        <p:spPr bwMode="auto">
          <a:xfrm>
            <a:off x="304800" y="1066800"/>
            <a:ext cx="8534400" cy="4800600"/>
          </a:xfrm>
          <a:prstGeom prst="rect">
            <a:avLst/>
          </a:prstGeom>
          <a:noFill/>
        </p:spPr>
      </p:pic>
    </p:spTree>
    <p:extLst>
      <p:ext uri="{BB962C8B-B14F-4D97-AF65-F5344CB8AC3E}">
        <p14:creationId xmlns:p14="http://schemas.microsoft.com/office/powerpoint/2010/main" val="488140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shhu\Desktop\ZV6Q2J.gif"/>
          <p:cNvPicPr>
            <a:picLocks noChangeAspect="1" noChangeArrowheads="1" noCrop="1"/>
          </p:cNvPicPr>
          <p:nvPr/>
        </p:nvPicPr>
        <p:blipFill>
          <a:blip r:embed="rId3" cstate="print"/>
          <a:srcRect/>
          <a:stretch>
            <a:fillRect/>
          </a:stretch>
        </p:blipFill>
        <p:spPr bwMode="auto">
          <a:xfrm>
            <a:off x="152400" y="914400"/>
            <a:ext cx="8805333" cy="4953000"/>
          </a:xfrm>
          <a:prstGeom prst="rect">
            <a:avLst/>
          </a:prstGeom>
          <a:noFill/>
        </p:spPr>
      </p:pic>
    </p:spTree>
    <p:extLst>
      <p:ext uri="{BB962C8B-B14F-4D97-AF65-F5344CB8AC3E}">
        <p14:creationId xmlns:p14="http://schemas.microsoft.com/office/powerpoint/2010/main" val="232187407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shhu\Desktop\321DWx.gif"/>
          <p:cNvPicPr>
            <a:picLocks noChangeAspect="1" noChangeArrowheads="1" noCrop="1"/>
          </p:cNvPicPr>
          <p:nvPr/>
        </p:nvPicPr>
        <p:blipFill>
          <a:blip r:embed="rId3" cstate="print"/>
          <a:srcRect/>
          <a:stretch>
            <a:fillRect/>
          </a:stretch>
        </p:blipFill>
        <p:spPr bwMode="auto">
          <a:xfrm>
            <a:off x="304800" y="1371600"/>
            <a:ext cx="8534400" cy="4800600"/>
          </a:xfrm>
          <a:prstGeom prst="rect">
            <a:avLst/>
          </a:prstGeom>
          <a:noFill/>
        </p:spPr>
      </p:pic>
    </p:spTree>
    <p:extLst>
      <p:ext uri="{BB962C8B-B14F-4D97-AF65-F5344CB8AC3E}">
        <p14:creationId xmlns:p14="http://schemas.microsoft.com/office/powerpoint/2010/main" val="42537989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905001"/>
            <a:ext cx="8229600" cy="4401205"/>
          </a:xfrm>
          <a:prstGeom prst="rect">
            <a:avLst/>
          </a:prstGeom>
          <a:noFill/>
        </p:spPr>
        <p:txBody>
          <a:bodyPr wrap="square" rtlCol="0">
            <a:spAutoFit/>
          </a:bodyPr>
          <a:lstStyle/>
          <a:p>
            <a:pPr marL="361950" indent="-361950">
              <a:buFont typeface="Arial" panose="020B0604020202020204" pitchFamily="34" charset="0"/>
              <a:buChar char="•"/>
            </a:pP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工作是搬運很大一批貨物</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是法拉利，</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是大卡車</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是序列，</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是並行</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DRAM</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VRAM</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吞吐量</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50GB</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 750GB</a:t>
            </a:r>
          </a:p>
          <a:p>
            <a:pPr marL="361950" indent="-361950">
              <a:buFont typeface="Arial" panose="020B0604020202020204" pitchFamily="34" charset="0"/>
              <a:buChar char="•"/>
            </a:pP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CPU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是一人全能，</a:t>
            </a:r>
            <a:r>
              <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GPU</a:t>
            </a:r>
            <a:r>
              <a:rPr kumimoji="1" lang="zh-TW" altLang="en-US"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rPr>
              <a:t>是多人單一</a:t>
            </a:r>
            <a:endParaRPr kumimoji="1" lang="en-US" altLang="zh-TW" sz="4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sym typeface="Wingdings" pitchFamily="2" charset="2"/>
            </a:endParaRPr>
          </a:p>
        </p:txBody>
      </p:sp>
      <p:sp>
        <p:nvSpPr>
          <p:cNvPr id="4" name="文字版面配置區 2"/>
          <p:cNvSpPr txBox="1">
            <a:spLocks/>
          </p:cNvSpPr>
          <p:nvPr/>
        </p:nvSpPr>
        <p:spPr>
          <a:xfrm>
            <a:off x="2514600" y="4572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CPU vs. GPU</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7" name="矩形 6"/>
          <p:cNvSpPr/>
          <p:nvPr/>
        </p:nvSpPr>
        <p:spPr>
          <a:xfrm>
            <a:off x="2286000" y="6096000"/>
            <a:ext cx="6705600" cy="646331"/>
          </a:xfrm>
          <a:prstGeom prst="rect">
            <a:avLst/>
          </a:prstGeom>
        </p:spPr>
        <p:txBody>
          <a:bodyPr wrap="square">
            <a:spAutoFit/>
          </a:bodyPr>
          <a:lstStyle/>
          <a:p>
            <a:r>
              <a:rPr lang="en-US" altLang="zh-TW" dirty="0">
                <a:hlinkClick r:id="rId3"/>
              </a:rPr>
              <a:t>https://medium.com/@shachishah.ce/do-we-really-need-gpu-for-deep-learning-47042c02efe2</a:t>
            </a:r>
            <a:endParaRPr lang="zh-TW" altLang="en-US" dirty="0"/>
          </a:p>
        </p:txBody>
      </p:sp>
    </p:spTree>
    <p:extLst>
      <p:ext uri="{BB962C8B-B14F-4D97-AF65-F5344CB8AC3E}">
        <p14:creationId xmlns:p14="http://schemas.microsoft.com/office/powerpoint/2010/main" val="186591438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3046988"/>
          </a:xfrm>
          <a:prstGeom prst="rect">
            <a:avLst/>
          </a:prstGeom>
          <a:noFill/>
        </p:spPr>
        <p:txBody>
          <a:bodyPr wrap="square" rtlCol="0">
            <a:spAutoFit/>
          </a:bodyPr>
          <a:lstStyle/>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感測器，</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IPV6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、手機、雲端儲存，競賽、網路爬蟲，造就大量的資料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ImageNet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是第一個整合大量圖型資料的架構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Kaggle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競賽出現了大量的資料集</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spTree>
    <p:extLst>
      <p:ext uri="{BB962C8B-B14F-4D97-AF65-F5344CB8AC3E}">
        <p14:creationId xmlns:p14="http://schemas.microsoft.com/office/powerpoint/2010/main" val="164272356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524000"/>
            <a:ext cx="8229600"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年，全球產生了</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97zetabytes</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的資料</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需要</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3800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億台</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iPhone(256G)</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才裝得下</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大量資料的出現</a:t>
            </a:r>
          </a:p>
        </p:txBody>
      </p:sp>
      <p:pic>
        <p:nvPicPr>
          <p:cNvPr id="3" name="圖片 2">
            <a:extLst>
              <a:ext uri="{FF2B5EF4-FFF2-40B4-BE49-F238E27FC236}">
                <a16:creationId xmlns:a16="http://schemas.microsoft.com/office/drawing/2014/main" id="{D973B04A-BA9A-2174-ABBC-830A45BF1C5E}"/>
              </a:ext>
            </a:extLst>
          </p:cNvPr>
          <p:cNvPicPr>
            <a:picLocks noChangeAspect="1"/>
          </p:cNvPicPr>
          <p:nvPr/>
        </p:nvPicPr>
        <p:blipFill>
          <a:blip r:embed="rId3"/>
          <a:stretch>
            <a:fillRect/>
          </a:stretch>
        </p:blipFill>
        <p:spPr>
          <a:xfrm>
            <a:off x="1981200" y="2895600"/>
            <a:ext cx="5490501" cy="3739274"/>
          </a:xfrm>
          <a:prstGeom prst="rect">
            <a:avLst/>
          </a:prstGeom>
        </p:spPr>
      </p:pic>
    </p:spTree>
    <p:extLst>
      <p:ext uri="{BB962C8B-B14F-4D97-AF65-F5344CB8AC3E}">
        <p14:creationId xmlns:p14="http://schemas.microsoft.com/office/powerpoint/2010/main" val="14516820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81000" y="1659285"/>
            <a:ext cx="8229600" cy="4524315"/>
          </a:xfrm>
          <a:prstGeom prst="rect">
            <a:avLst/>
          </a:prstGeom>
          <a:noFill/>
        </p:spPr>
        <p:txBody>
          <a:bodyPr wrap="square" rtlCol="0">
            <a:spAutoFit/>
          </a:bodyPr>
          <a:lstStyle/>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2009-2010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年，出現更好的啟動函式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權重參數更好的初始化方法</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更好的最佳化方法</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(Adam</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en-US" altLang="zh-TW" sz="3200" b="1" dirty="0" err="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RMSProp</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年出現批次正規化</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2015</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年出現殘差連接</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2016</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年出現深度可分離卷積</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2017</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年出現</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Attention</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457200" indent="-457200">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4" name="文字版面配置區 2"/>
          <p:cNvSpPr txBox="1">
            <a:spLocks/>
          </p:cNvSpPr>
          <p:nvPr/>
        </p:nvSpPr>
        <p:spPr>
          <a:xfrm>
            <a:off x="990600" y="355735"/>
            <a:ext cx="7315200" cy="990600"/>
          </a:xfrm>
          <a:prstGeom prst="rect">
            <a:avLst/>
          </a:prstGeom>
        </p:spPr>
        <p:txBody>
          <a:bodyPr tIns="91440" bIns="91440" anchor="b" anchorCtr="0">
            <a:noAutofit/>
          </a:bodyPr>
          <a:lstStyle/>
          <a:p>
            <a:pPr algn="ctr">
              <a:spcBef>
                <a:spcPct val="20000"/>
              </a:spcBef>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更棒的最佳化機制</a:t>
            </a:r>
          </a:p>
        </p:txBody>
      </p:sp>
    </p:spTree>
    <p:extLst>
      <p:ext uri="{BB962C8B-B14F-4D97-AF65-F5344CB8AC3E}">
        <p14:creationId xmlns:p14="http://schemas.microsoft.com/office/powerpoint/2010/main" val="655208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838200" y="2971800"/>
            <a:ext cx="7772400" cy="830997"/>
          </a:xfrm>
          <a:prstGeom prst="rect">
            <a:avLst/>
          </a:prstGeom>
          <a:noFill/>
        </p:spPr>
        <p:txBody>
          <a:bodyPr wrap="square" rtlCol="0">
            <a:spAutoFit/>
          </a:bodyPr>
          <a:lstStyle/>
          <a:p>
            <a:pPr algn="ctr"/>
            <a:r>
              <a:rPr kumimoji="1" lang="zh-TW" altLang="en-US"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從機器學習到深度學習</a:t>
            </a:r>
            <a:endParaRPr kumimoji="1" lang="en-US" altLang="zh-TW" sz="4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6008859"/>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3920</Words>
  <Application>Microsoft Office PowerPoint</Application>
  <PresentationFormat>如螢幕大小 (4:3)</PresentationFormat>
  <Paragraphs>513</Paragraphs>
  <Slides>103</Slides>
  <Notes>92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103</vt:i4>
      </vt:variant>
    </vt:vector>
  </HeadingPairs>
  <TitlesOfParts>
    <vt:vector size="109" baseType="lpstr">
      <vt:lpstr>微軟正黑體</vt:lpstr>
      <vt:lpstr>新細明體</vt:lpstr>
      <vt:lpstr>Arial</vt:lpstr>
      <vt:lpstr>Calibri</vt:lpstr>
      <vt:lpstr>Century Schoolbook</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2023-11-02T17:32:04Z</dcterms:modified>
</cp:coreProperties>
</file>